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319" r:id="rId11"/>
    <p:sldId id="269" r:id="rId12"/>
    <p:sldId id="302" r:id="rId13"/>
    <p:sldId id="303" r:id="rId14"/>
    <p:sldId id="304" r:id="rId15"/>
    <p:sldId id="306" r:id="rId16"/>
    <p:sldId id="305" r:id="rId17"/>
    <p:sldId id="307" r:id="rId18"/>
    <p:sldId id="308" r:id="rId19"/>
    <p:sldId id="309" r:id="rId20"/>
    <p:sldId id="310" r:id="rId21"/>
    <p:sldId id="311" r:id="rId22"/>
    <p:sldId id="298" r:id="rId23"/>
    <p:sldId id="299" r:id="rId24"/>
    <p:sldId id="300" r:id="rId25"/>
    <p:sldId id="301" r:id="rId26"/>
    <p:sldId id="297" r:id="rId27"/>
    <p:sldId id="312" r:id="rId28"/>
    <p:sldId id="294" r:id="rId29"/>
    <p:sldId id="295" r:id="rId30"/>
    <p:sldId id="313" r:id="rId31"/>
    <p:sldId id="314" r:id="rId32"/>
    <p:sldId id="315" r:id="rId33"/>
    <p:sldId id="316" r:id="rId34"/>
    <p:sldId id="317" r:id="rId35"/>
    <p:sldId id="31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622167840490771E-2"/>
          <c:y val="0.13472158486287736"/>
          <c:w val="0.94616916830708664"/>
          <c:h val="0.73622313384454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60대 이상 인구 증가율</c:v>
                </c:pt>
              </c:strCache>
            </c:strRef>
          </c:tx>
          <c:spPr>
            <a:solidFill>
              <a:srgbClr val="D8D8D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111868996489353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+mn-cs"/>
                      </a:defRPr>
                    </a:pPr>
                    <a:fld id="{782595F7-6BE5-43B3-B370-9731E14A4669}" type="VALUE">
                      <a:rPr lang="en-US" altLang="ko-KR" sz="1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>
                        <a:defRPr sz="14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defRPr>
                      </a:pPr>
                      <a:t>[값]</a:t>
                    </a:fld>
                    <a:r>
                      <a:rPr lang="en-US" altLang="ko-KR" sz="1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D85-41CA-B9FD-2046939B13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85-41CA-B9FD-2046939B13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60대 이상 우울환자 증가율</c:v>
                </c:pt>
              </c:strCache>
            </c:strRef>
          </c:tx>
          <c:spPr>
            <a:solidFill>
              <a:srgbClr val="0051AB"/>
            </a:solidFill>
            <a:ln>
              <a:solidFill>
                <a:srgbClr val="0051AB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2.6518054201232358E-3"/>
                  <c:y val="0.1299123830198945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+mn-cs"/>
                      </a:defRPr>
                    </a:pPr>
                    <a:fld id="{9768846C-7412-4FE2-A090-BDAECE26CBD4}" type="VALUE">
                      <a:rPr lang="en-US" altLang="ko-KR" sz="1400" smtClean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>
                        <a:defRPr sz="1400"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defRPr>
                      </a:pPr>
                      <a:t>[값]</a:t>
                    </a:fld>
                    <a:r>
                      <a:rPr lang="en-US" altLang="ko-KR" sz="140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D85-41CA-B9FD-2046939B13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85-41CA-B9FD-2046939B1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8"/>
        <c:axId val="1804991327"/>
        <c:axId val="1804992159"/>
      </c:barChart>
      <c:catAx>
        <c:axId val="180499132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04992159"/>
        <c:crosses val="autoZero"/>
        <c:auto val="1"/>
        <c:lblAlgn val="ctr"/>
        <c:lblOffset val="100"/>
        <c:noMultiLvlLbl val="0"/>
      </c:catAx>
      <c:valAx>
        <c:axId val="1804992159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04991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3.3642641031155579E-2"/>
          <c:y val="0.87233579452702881"/>
          <c:w val="0.92892013054399591"/>
          <c:h val="0.12766407559492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282041574129766E-2"/>
          <c:y val="3.6231114571152613E-2"/>
          <c:w val="0.82472127068043766"/>
          <c:h val="0.911435053270515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노인복지예산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25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5FC-4EF1-A7DE-2E47A48CF099}"/>
              </c:ext>
            </c:extLst>
          </c:dPt>
          <c:dPt>
            <c:idx val="1"/>
            <c:bubble3D val="0"/>
            <c:explosion val="7"/>
            <c:spPr>
              <a:gradFill>
                <a:gsLst>
                  <a:gs pos="0">
                    <a:srgbClr val="C00000"/>
                  </a:gs>
                  <a:gs pos="100000">
                    <a:srgbClr val="A40000"/>
                  </a:gs>
                </a:gsLst>
                <a:lin ang="0" scaled="1"/>
              </a:gra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5FC-4EF1-A7DE-2E47A48CF099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기초연금지급</c:v>
                </c:pt>
                <c:pt idx="1">
                  <c:v>노인복지사업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79.8</c:v>
                </c:pt>
                <c:pt idx="1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FC-4EF1-A7DE-2E47A48CF09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54613681102363"/>
          <c:y val="5.3906246683916914E-2"/>
          <c:w val="0.5701577263779527"/>
          <c:h val="0.855236536956413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11-4F67-B562-F796A3726A7C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11-4F67-B562-F796A3726A7C}"/>
              </c:ext>
            </c:extLst>
          </c:dPt>
          <c:dPt>
            <c:idx val="2"/>
            <c:bubble3D val="0"/>
            <c:spPr>
              <a:solidFill>
                <a:srgbClr val="51515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11-4F67-B562-F796A3726A7C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611-4F67-B562-F796A3726A7C}"/>
              </c:ext>
            </c:extLst>
          </c:dPt>
          <c:dPt>
            <c:idx val="4"/>
            <c:bubble3D val="0"/>
            <c:spPr>
              <a:solidFill>
                <a:srgbClr val="938D8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611-4F67-B562-F796A3726A7C}"/>
              </c:ext>
            </c:extLst>
          </c:dPt>
          <c:dPt>
            <c:idx val="5"/>
            <c:bubble3D val="0"/>
            <c:explosion val="6"/>
            <c:spPr>
              <a:gradFill rotWithShape="1">
                <a:gsLst>
                  <a:gs pos="0">
                    <a:srgbClr val="C00000"/>
                  </a:gs>
                  <a:gs pos="100000">
                    <a:srgbClr val="A40000"/>
                  </a:gs>
                </a:gsLst>
                <a:lin ang="0" scaled="1"/>
              </a:gra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611-4F67-B562-F796A3726A7C}"/>
              </c:ext>
            </c:extLst>
          </c:dPt>
          <c:cat>
            <c:strRef>
              <c:f>Sheet1!$A$3:$A$8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 이상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57587</c:v>
                </c:pt>
                <c:pt idx="1">
                  <c:v>117166</c:v>
                </c:pt>
                <c:pt idx="2">
                  <c:v>140270</c:v>
                </c:pt>
                <c:pt idx="3">
                  <c:v>130718</c:v>
                </c:pt>
                <c:pt idx="4">
                  <c:v>130059</c:v>
                </c:pt>
                <c:pt idx="5">
                  <c:v>333220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611-4F67-B562-F796A3726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9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2838732027131365E-2"/>
          <c:y val="0.91728423168893392"/>
          <c:w val="0.82912192835851328"/>
          <c:h val="7.90879338511519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254301826904104E-2"/>
          <c:y val="1.2230019163175621E-2"/>
          <c:w val="0.95222428934912862"/>
          <c:h val="0.934901354816041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bevel/>
              <a:tailEnd w="lg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triangle"/>
            <c:size val="12"/>
            <c:spPr>
              <a:gradFill rotWithShape="1">
                <a:gsLst>
                  <a:gs pos="0">
                    <a:srgbClr val="DD524F"/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2857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Pt>
            <c:idx val="3"/>
            <c:marker>
              <c:symbol val="triangle"/>
              <c:size val="12"/>
              <c:spPr>
                <a:gradFill rotWithShape="1">
                  <a:gsLst>
                    <a:gs pos="0">
                      <a:srgbClr val="DD524F"/>
                    </a:gs>
                    <a:gs pos="100000">
                      <a:schemeClr val="accent6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  <a:ln w="28575" cap="flat" cmpd="sng" algn="ctr">
                  <a:solidFill>
                    <a:schemeClr val="accent6">
                      <a:shade val="95000"/>
                      <a:satMod val="105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c:spPr>
            </c:marker>
            <c:bubble3D val="0"/>
            <c:spPr>
              <a:ln w="28575" cap="sq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  <a:bevel/>
                <a:tailEnd w="lg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ADB-48AF-9E14-66DD3958704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24CA153-0C19-4FD0-AC8D-BE103C98DE48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ADB-48AF-9E14-66DD3958704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36C1941-A72F-4306-903C-DB3C8DDE5329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DB-48AF-9E14-66DD3958704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D763091-C828-4BA9-B5D5-94E66ADA1F5B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DB-48AF-9E14-66DD395870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</c:v>
                </c:pt>
                <c:pt idx="1">
                  <c:v>25</c:v>
                </c:pt>
                <c:pt idx="2">
                  <c:v>33.9</c:v>
                </c:pt>
                <c:pt idx="3">
                  <c:v>39.799999999999997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ADB-48AF-9E14-66DD39587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571039"/>
        <c:axId val="2018477343"/>
      </c:lineChart>
      <c:catAx>
        <c:axId val="1875710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8477343"/>
        <c:crosses val="autoZero"/>
        <c:auto val="1"/>
        <c:lblAlgn val="ctr"/>
        <c:lblOffset val="100"/>
        <c:noMultiLvlLbl val="0"/>
      </c:catAx>
      <c:valAx>
        <c:axId val="2018477343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571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rgbClr val="D8D8D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3881859906893163E-2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sz="700" dirty="0"/>
                      <a:t>기타 </a:t>
                    </a:r>
                    <a:fld id="{416BF32A-6609-45B9-9F61-215E2465BC83}" type="VALUE">
                      <a:rPr lang="en-US" altLang="ko-KR" sz="700" smtClean="0"/>
                      <a:pPr/>
                      <a:t>[값]</a:t>
                    </a:fld>
                    <a:endParaRPr lang="ko-KR" altLang="en-US" sz="70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89-4075-BB0C-24A9D2294C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배우자 가족의 건강문제</c:v>
                </c:pt>
              </c:strCache>
            </c:strRef>
          </c:tx>
          <c:spPr>
            <a:solidFill>
              <a:srgbClr val="D8D8D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1.2724891248955834E-16"/>
                </c:manualLayout>
              </c:layout>
              <c:tx>
                <c:rich>
                  <a:bodyPr/>
                  <a:lstStyle/>
                  <a:p>
                    <a:fld id="{21A65B80-BA9F-4EA7-BC52-CF8DAEB5035A}" type="VALUE">
                      <a:rPr lang="en-US" altLang="ko-KR" sz="800"/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89-4075-BB0C-24A9D2294C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가까운 사람의 사망</c:v>
                </c:pt>
              </c:strCache>
            </c:strRef>
          </c:tx>
          <c:spPr>
            <a:solidFill>
              <a:srgbClr val="D8D8D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D969A47-7AFA-495C-9881-C0AFD2ABF23A}" type="VALUE">
                      <a:rPr lang="en-US" altLang="ko-KR" sz="900"/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89-4075-BB0C-24A9D2294C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건강문제2</c:v>
                </c:pt>
              </c:strCache>
            </c:strRef>
          </c:tx>
          <c:spPr>
            <a:solidFill>
              <a:srgbClr val="D8D8D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DD40433-2D17-49D0-8397-8A88A4F4B273}" type="VALUE">
                      <a:rPr lang="en-US" altLang="ko-KR" sz="1000"/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F89-4075-BB0C-24A9D2294CE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경제적 어려움2</c:v>
                </c:pt>
              </c:strCache>
            </c:strRef>
          </c:tx>
          <c:spPr>
            <a:solidFill>
              <a:srgbClr val="D8D8D8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19E7A9D-CC4C-4DAD-8AA9-8814E6A72098}" type="VALUE">
                      <a:rPr lang="en-US" altLang="ko-KR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F89-4075-BB0C-24A9D2294CE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가족, 친구 등과의 단절 및 외로움 2</c:v>
                </c:pt>
              </c:strCache>
            </c:strRef>
          </c:tx>
          <c:spPr>
            <a:solidFill>
              <a:srgbClr val="DD524F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CAC8453-08F0-4893-919F-04EAC73E6CE1}" type="VALUE">
                      <a:rPr lang="en-US" altLang="ko-KR" sz="2000" b="0" smtClean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/>
                      <a:t>[값]</a:t>
                    </a:fld>
                    <a:r>
                      <a:rPr lang="en-US" altLang="ko-KR" sz="2000" b="0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 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F89-4075-BB0C-24A9D2294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F89-4075-BB0C-24A9D2294CE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574362063"/>
        <c:axId val="1574364143"/>
      </c:barChart>
      <c:catAx>
        <c:axId val="15743620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74364143"/>
        <c:crosses val="autoZero"/>
        <c:auto val="1"/>
        <c:lblAlgn val="ctr"/>
        <c:lblOffset val="100"/>
        <c:noMultiLvlLbl val="0"/>
      </c:catAx>
      <c:valAx>
        <c:axId val="15743641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574362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정상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D8AF493-5B5B-48F3-B5B1-308AB1C984BC}" type="VALUE">
                      <a:rPr lang="en-US" altLang="ko-KR" smtClean="0"/>
                      <a:pPr/>
                      <a:t>[값]</a:t>
                    </a:fld>
                    <a:r>
                      <a:rPr lang="en-US" altLang="ko-KR" sz="1000" b="0" i="0" u="none" strike="noStrike" kern="1200" baseline="0" dirty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</a:rPr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303-4AC1-B70D-3479764F799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BB9059-43CB-45AD-9044-EFEEF3314BCC}" type="VALUE">
                      <a:rPr lang="en-US" altLang="ko-KR" smtClean="0"/>
                      <a:pPr/>
                      <a:t>[값]</a:t>
                    </a:fld>
                    <a:r>
                      <a:rPr lang="en-US" altLang="ko-KR" sz="1000" b="0" i="0" u="none" strike="noStrike" kern="1200" baseline="0" dirty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</a:rPr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303-4AC1-B70D-3479764F79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제한 있음</c:v>
                </c:pt>
                <c:pt idx="1">
                  <c:v>제한 없음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58.2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03-4AC1-B70D-3479764F79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우울 증상</c:v>
                </c:pt>
              </c:strCache>
            </c:strRef>
          </c:tx>
          <c:spPr>
            <a:solidFill>
              <a:srgbClr val="DD524F"/>
            </a:solidFill>
            <a:ln w="381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DD09260-78AF-46F8-A04A-64355CE6C9EE}" type="VALUE">
                      <a:rPr lang="en-US" altLang="ko-KR" smtClean="0"/>
                      <a:pPr/>
                      <a:t>[값]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303-4AC1-B70D-3479764F799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659BDB2-7CB3-4F0C-9793-B2FA7C133678}" type="VALUE">
                      <a:rPr lang="en-US" altLang="ko-KR" smtClean="0"/>
                      <a:pPr/>
                      <a:t>[값]</a:t>
                    </a:fld>
                    <a:r>
                      <a:rPr lang="en-US" altLang="ko-KR" sz="1000" b="0" i="0" u="none" strike="noStrike" kern="1200" baseline="0" dirty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</a:rPr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303-4AC1-B70D-3479764F79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제한 있음</c:v>
                </c:pt>
                <c:pt idx="1">
                  <c:v>제한 없음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41.8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303-4AC1-B70D-3479764F799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19799712"/>
        <c:axId val="419800544"/>
      </c:barChart>
      <c:catAx>
        <c:axId val="41979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defRPr>
            </a:pPr>
            <a:endParaRPr lang="ko-KR"/>
          </a:p>
        </c:txPr>
        <c:crossAx val="419800544"/>
        <c:crosses val="autoZero"/>
        <c:auto val="1"/>
        <c:lblAlgn val="ctr"/>
        <c:lblOffset val="100"/>
        <c:noMultiLvlLbl val="0"/>
      </c:catAx>
      <c:valAx>
        <c:axId val="419800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197997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 너만을 비춤체" panose="020B0600000101010101" pitchFamily="50" charset="-127"/>
          <a:ea typeface="Y 너만을 비춤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OECD평균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8843669827583042E-3"/>
                  <c:y val="0.11389038185262884"/>
                </c:manualLayout>
              </c:layout>
              <c:tx>
                <c:rich>
                  <a:bodyPr/>
                  <a:lstStyle/>
                  <a:p>
                    <a:fld id="{525C3AB2-D069-4734-A8F6-AE8657376303}" type="VALUE">
                      <a:rPr lang="en-US" altLang="ko-KR" smtClean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/>
                      <a:t>[값]</a:t>
                    </a:fld>
                    <a:r>
                      <a:rPr lang="ko-KR" altLang="en-US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명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2DE-48A7-A972-9D6314B77E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11-422D-9A2F-58EB799382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대한민국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129075766099646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+mn-cs"/>
                      </a:defRPr>
                    </a:pPr>
                    <a:fld id="{004207F0-B302-4D9C-9EAA-48FD264ED32F}" type="VALUE">
                      <a:rPr lang="en-US" altLang="ko-KR" smtClean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>
                        <a:defRPr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defRPr>
                      </a:pPr>
                      <a:t>[값]</a:t>
                    </a:fld>
                    <a:r>
                      <a:rPr lang="ko-KR" altLang="en-US" dirty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명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2DE-48A7-A972-9D6314B77E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11-422D-9A2F-58EB7993829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9042720"/>
        <c:axId val="569043968"/>
      </c:barChart>
      <c:catAx>
        <c:axId val="5690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9043968"/>
        <c:crosses val="autoZero"/>
        <c:auto val="1"/>
        <c:lblAlgn val="ctr"/>
        <c:lblOffset val="100"/>
        <c:noMultiLvlLbl val="0"/>
      </c:catAx>
      <c:valAx>
        <c:axId val="569043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904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07827702938293"/>
          <c:y val="0.85662815119142488"/>
          <c:w val="0.61584344594123408"/>
          <c:h val="8.26303118205063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927528500090787E-3"/>
          <c:y val="9.8508167743508474E-3"/>
          <c:w val="0.95800513888440064"/>
          <c:h val="0.872980667641919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거동불편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894820219883876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+mn-cs"/>
                      </a:defRPr>
                    </a:pPr>
                    <a:fld id="{CF60A666-B620-43DF-B545-CA93A5263B05}" type="VALUE">
                      <a:rPr lang="en-US" altLang="ko-KR" smtClean="0">
                        <a:solidFill>
                          <a:schemeClr val="bg1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pPr>
                        <a:defRPr>
                          <a:solidFill>
                            <a:schemeClr val="bg1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C-4584-8244-DFAAC1BC53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어울리기 힘듦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6588350798726427E-2"/>
                  <c:y val="-6.6332231641629062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18.399999999999999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2C-4584-8244-DFAAC1BC53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교통불편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6588350798726454E-2"/>
                  <c:y val="-7.236327045515927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2C-4584-8244-DFAAC1BC53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정보부족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0950879659838937"/>
                  <c:y val="-3.618163522757996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2C-4584-8244-DFAAC1BC5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2C-4584-8244-DFAAC1BC53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507269551"/>
        <c:axId val="507281615"/>
      </c:barChart>
      <c:catAx>
        <c:axId val="50726955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07281615"/>
        <c:crosses val="autoZero"/>
        <c:auto val="1"/>
        <c:lblAlgn val="ctr"/>
        <c:lblOffset val="100"/>
        <c:noMultiLvlLbl val="0"/>
      </c:catAx>
      <c:valAx>
        <c:axId val="5072816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269551"/>
        <c:crosses val="autoZero"/>
        <c:crossBetween val="between"/>
      </c:valAx>
      <c:spPr>
        <a:noFill/>
        <a:ln>
          <a:noFill/>
        </a:ln>
        <a:effectLst>
          <a:softEdge rad="1257300"/>
        </a:effectLst>
      </c:spPr>
    </c:plotArea>
    <c:legend>
      <c:legendPos val="t"/>
      <c:layout>
        <c:manualLayout>
          <c:xMode val="edge"/>
          <c:yMode val="edge"/>
          <c:x val="1.8355207549846712E-2"/>
          <c:y val="5.6438447316022593E-2"/>
          <c:w val="0.84652866539638338"/>
          <c:h val="7.87520355731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927528500090787E-3"/>
          <c:y val="9.8508167743508474E-3"/>
          <c:w val="0.95800513888440064"/>
          <c:h val="0.872980667641919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거동불편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8574472599138457E-2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F60A666-B620-43DF-B545-CA93A5263B05}" type="VALUE">
                      <a:rPr lang="en-US" altLang="ko-KR" smtClean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C-4584-8244-DFAAC1BC53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어울리기 힘듦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6588350798726427E-2"/>
                  <c:y val="-6.6332231641629062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18.399999999999999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2C-4584-8244-DFAAC1BC53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교통불편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6588350798726454E-2"/>
                  <c:y val="-7.236327045515927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EC3-49F5-9BA4-CB4EA755E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2C-4584-8244-DFAAC1BC53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정보부족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0950879659838937"/>
                  <c:y val="-3.618163522757996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2C-4584-8244-DFAAC1BC53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2C-4584-8244-DFAAC1BC53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axId val="507269551"/>
        <c:axId val="507281615"/>
      </c:barChart>
      <c:catAx>
        <c:axId val="50726955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07281615"/>
        <c:crosses val="autoZero"/>
        <c:auto val="1"/>
        <c:lblAlgn val="ctr"/>
        <c:lblOffset val="100"/>
        <c:noMultiLvlLbl val="0"/>
      </c:catAx>
      <c:valAx>
        <c:axId val="5072816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7269551"/>
        <c:crosses val="autoZero"/>
        <c:crossBetween val="between"/>
      </c:valAx>
      <c:spPr>
        <a:noFill/>
        <a:ln>
          <a:noFill/>
        </a:ln>
        <a:effectLst>
          <a:softEdge rad="1257300"/>
        </a:effectLst>
      </c:spPr>
    </c:plotArea>
    <c:legend>
      <c:legendPos val="t"/>
      <c:layout>
        <c:manualLayout>
          <c:xMode val="edge"/>
          <c:yMode val="edge"/>
          <c:x val="1.8355207549846712E-2"/>
          <c:y val="5.6438447316022593E-2"/>
          <c:w val="0.84652866539638338"/>
          <c:h val="7.87520355731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429017334224722E-2"/>
          <c:y val="4.3471712580097487E-2"/>
          <c:w val="0.8950765141994721"/>
          <c:h val="0.926432486402911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9B-4F38-97D8-2D99425EFA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9B-4F38-97D8-2D99425EF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29B-4F38-97D8-2D99425EFA5A}"/>
              </c:ext>
            </c:extLst>
          </c:dPt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36.5</c:v>
                </c:pt>
                <c:pt idx="1">
                  <c:v>34.1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9B-4F38-97D8-2D99425EF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2"/>
        <c:axId val="899143616"/>
        <c:axId val="899141952"/>
      </c:barChart>
      <c:catAx>
        <c:axId val="899143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99141952"/>
        <c:crosses val="autoZero"/>
        <c:auto val="1"/>
        <c:lblAlgn val="ctr"/>
        <c:lblOffset val="100"/>
        <c:noMultiLvlLbl val="0"/>
      </c:catAx>
      <c:valAx>
        <c:axId val="899141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9914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2225" cap="rnd">
              <a:solidFill>
                <a:schemeClr val="accent1">
                  <a:lumMod val="50000"/>
                </a:schemeClr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square"/>
            <c:size val="6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rgbClr val="002060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100</c:v>
                </c:pt>
                <c:pt idx="1">
                  <c:v>40</c:v>
                </c:pt>
                <c:pt idx="2">
                  <c:v>28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EC-4B32-ACCF-0322853887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4276848"/>
        <c:axId val="954277680"/>
      </c:lineChart>
      <c:catAx>
        <c:axId val="95427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54277680"/>
        <c:crosses val="autoZero"/>
        <c:auto val="1"/>
        <c:lblAlgn val="ctr"/>
        <c:lblOffset val="100"/>
        <c:noMultiLvlLbl val="0"/>
      </c:catAx>
      <c:valAx>
        <c:axId val="954277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427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612309798811868"/>
          <c:y val="0.16984451451623894"/>
          <c:w val="0.13621077273028423"/>
          <c:h val="8.08488832953645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5A70E-E314-41C6-90BF-E3E062159E52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C7B41-17BB-4D44-A02A-F7FEA91E58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4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ea7a29efa_2_37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2ea7a29efa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859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2ea7a29efa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22ea7a29efa_0_130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529" name="Google Shape;529;g22ea7a29efa_0_1302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159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ea7a29efa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2ea7a29efa_0_132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색깔이 너무 많다. (기능을 짧게 써주세요)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552" name="Google Shape;552;g22ea7a29efa_0_1324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2371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ea7a29efa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22ea7a29efa_0_132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색깔이 너무 많다. (기능을 짧게 써주세요)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552" name="Google Shape;552;g22ea7a29efa_0_1324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1537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ea7a29efa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22ea7a29efa_0_14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여기까지만 있으면 그림만 보고 무슨 내용인지 잘 안보인다. 꺽쇠 바꾸기, 내용 좀 더 자세한 설명 그림 필요 (음성 커뮤니티 그림 &lt;채팅창처럼&gt;)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611" name="Google Shape;611;g22ea7a29efa_0_1417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155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ea7a29efa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22ea7a29efa_0_15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탁들어가고 좋다. (빨간표시)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646" name="Google Shape;646;g22ea7a29efa_0_1551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971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ea7a29efa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22ea7a29efa_0_155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탁들어가고 좋다. (빨간표시)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646" name="Google Shape;646;g22ea7a29efa_0_1551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2617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2ea7a29efa_0_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g22ea7a29efa_0_1454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몇가지 그래프만 그려도 되니깐 새로 그려라.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699" name="Google Shape;699;g22ea7a29efa_0_1454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3756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ea7a29efa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22ea7a29efa_0_152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마찬가지로 안이쁘다.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729" name="Google Shape;729;g22ea7a29efa_0_1522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996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43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2ea7a29efa_2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22ea7a29efa_2_49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흐름도, 데이터 흐름도 :  앞전에 추천 시각화 화면에서 데이터 흐름을 녹여 내주세요 분석 기법이 돋보이게끔 (디자인 다시 해라)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794" name="Google Shape;794;g22ea7a29efa_2_493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497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68ebf055b_0_5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568ebf055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27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2ea7a29efa_0_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g22ea7a29efa_0_161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인프라 구성도에서 구축 강점 소개하기. 한페이지 가득 보일 필요 없음. 보건복지부 라우터는 안테나 안달린걸로 변경</a:t>
            </a:r>
            <a:endParaRPr/>
          </a:p>
        </p:txBody>
      </p:sp>
      <p:sp>
        <p:nvSpPr>
          <p:cNvPr id="832" name="Google Shape;832;g22ea7a29efa_0_1610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05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348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68ebf055b_7_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568ebf055b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54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68ebf055b_7_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568ebf055b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6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2ea7a29efa_0_17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2ea7a29efa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21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2ea7a29efa_0_1720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2ea7a29efa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965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02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570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784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68ebf055b_10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568ebf055b_1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30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ea7a29efa_2_20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2ea7a29efa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030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ea7a29efa_2_20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2ea7a29efa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98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54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2ea7a29efa_0_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22ea7a29efa_0_130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t" anchorCtr="0">
            <a:noAutofit/>
          </a:bodyPr>
          <a:lstStyle/>
          <a:p>
            <a:pPr marL="7620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/>
          </a:p>
        </p:txBody>
      </p:sp>
      <p:sp>
        <p:nvSpPr>
          <p:cNvPr id="529" name="Google Shape;529;g22ea7a29efa_0_1302:notes"/>
          <p:cNvSpPr txBox="1">
            <a:spLocks noGrp="1"/>
          </p:cNvSpPr>
          <p:nvPr>
            <p:ph type="sldNum" idx="12"/>
          </p:nvPr>
        </p:nvSpPr>
        <p:spPr>
          <a:xfrm>
            <a:off x="5826920" y="17370426"/>
            <a:ext cx="44577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76175" rIns="152375" bIns="761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</a:t>
            </a:fld>
            <a:endParaRPr sz="2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669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8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43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01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92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3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30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8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1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8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FAAF3-BF9A-4E88-8BFB-C542A70B6A79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47460-4B21-4973-B391-A374328C0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9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eg"/><Relationship Id="rId7" Type="http://schemas.microsoft.com/office/2007/relationships/hdphoto" Target="../media/hdphoto2.wdp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jpe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hdphoto" Target="../media/hdphoto6.wdp"/><Relationship Id="rId3" Type="http://schemas.openxmlformats.org/officeDocument/2006/relationships/image" Target="../media/image18.jpeg"/><Relationship Id="rId7" Type="http://schemas.microsoft.com/office/2007/relationships/hdphoto" Target="../media/hdphoto4.wdp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1.jpeg"/><Relationship Id="rId10" Type="http://schemas.openxmlformats.org/officeDocument/2006/relationships/image" Target="../media/image2.png"/><Relationship Id="rId4" Type="http://schemas.microsoft.com/office/2007/relationships/hdphoto" Target="../media/hdphoto7.wdp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1.jpe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1.png"/><Relationship Id="rId5" Type="http://schemas.openxmlformats.org/officeDocument/2006/relationships/image" Target="../media/image2.png"/><Relationship Id="rId10" Type="http://schemas.openxmlformats.org/officeDocument/2006/relationships/image" Target="../media/image39.png"/><Relationship Id="rId4" Type="http://schemas.openxmlformats.org/officeDocument/2006/relationships/image" Target="../media/image1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2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10" Type="http://schemas.openxmlformats.org/officeDocument/2006/relationships/image" Target="../media/image3.png"/><Relationship Id="rId4" Type="http://schemas.openxmlformats.org/officeDocument/2006/relationships/image" Target="../media/image43.jpeg"/><Relationship Id="rId9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8.jpeg"/><Relationship Id="rId7" Type="http://schemas.microsoft.com/office/2007/relationships/hdphoto" Target="../media/hdphoto8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microsoft.com/office/2007/relationships/hdphoto" Target="../media/hdphoto10.wdp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1.wdp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1.wdp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jpeg"/><Relationship Id="rId7" Type="http://schemas.microsoft.com/office/2007/relationships/hdphoto" Target="../media/hdphoto1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.png"/><Relationship Id="rId5" Type="http://schemas.openxmlformats.org/officeDocument/2006/relationships/chart" Target="../charts/chart9.xml"/><Relationship Id="rId10" Type="http://schemas.openxmlformats.org/officeDocument/2006/relationships/image" Target="../media/image2.png"/><Relationship Id="rId4" Type="http://schemas.openxmlformats.org/officeDocument/2006/relationships/chart" Target="../charts/chart8.xml"/><Relationship Id="rId9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0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jpe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hart" Target="../charts/chart5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" y="2"/>
            <a:ext cx="12192001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85;p2"/>
          <p:cNvSpPr txBox="1"/>
          <p:nvPr/>
        </p:nvSpPr>
        <p:spPr>
          <a:xfrm>
            <a:off x="399852" y="2576988"/>
            <a:ext cx="590569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TV &amp; AI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스피커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활용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노인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커뮤니티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sz="4800" dirty="0" err="1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솔루션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sz="4800" dirty="0">
              <a:solidFill>
                <a:schemeClr val="accent5">
                  <a:lumMod val="5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25" y="1992350"/>
            <a:ext cx="114300" cy="20885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7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175" y="1992350"/>
            <a:ext cx="609413" cy="49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직선 연결선 7"/>
          <p:cNvCxnSpPr/>
          <p:nvPr/>
        </p:nvCxnSpPr>
        <p:spPr>
          <a:xfrm flipH="1">
            <a:off x="10706100" y="0"/>
            <a:ext cx="1485900" cy="157162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75303" y="2053767"/>
            <a:ext cx="18103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28CDC8"/>
                </a:solidFill>
                <a:effectLst/>
                <a:latin typeface="Y 너만을 비춤체OTF" panose="020B0600000101010101" pitchFamily="34" charset="-127"/>
                <a:ea typeface="Y 너만을 비춤체OTF" panose="020B0600000101010101" pitchFamily="34" charset="-127"/>
              </a:rPr>
              <a:t>Silverse</a:t>
            </a:r>
            <a:endParaRPr lang="ko-KR" altLang="en-US" sz="2800" b="1" dirty="0">
              <a:solidFill>
                <a:srgbClr val="28CDC8"/>
              </a:solidFill>
              <a:effectLst/>
              <a:latin typeface="Y 너만을 비춤체OTF" panose="020B0600000101010101" pitchFamily="34" charset="-127"/>
              <a:ea typeface="Y 너만을 비춤체OTF" panose="020B0600000101010101" pitchFamily="34" charset="-127"/>
            </a:endParaRPr>
          </a:p>
        </p:txBody>
      </p:sp>
      <p:grpSp>
        <p:nvGrpSpPr>
          <p:cNvPr id="12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4" name="Google Shape;432;g2568ebf055b_7_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3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357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04280" y="2038913"/>
            <a:ext cx="4986814" cy="3926692"/>
            <a:chOff x="1099588" y="1981598"/>
            <a:chExt cx="5821999" cy="4404791"/>
          </a:xfrm>
        </p:grpSpPr>
        <p:graphicFrame>
          <p:nvGraphicFramePr>
            <p:cNvPr id="22" name="차트 21"/>
            <p:cNvGraphicFramePr/>
            <p:nvPr/>
          </p:nvGraphicFramePr>
          <p:xfrm>
            <a:off x="1099588" y="2448949"/>
            <a:ext cx="5821999" cy="3937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0" name="Google Shape;325;g22ea7a29efa_2_209"/>
            <p:cNvSpPr/>
            <p:nvPr/>
          </p:nvSpPr>
          <p:spPr>
            <a:xfrm>
              <a:off x="1782498" y="1981598"/>
              <a:ext cx="3651225" cy="5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노인복지관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미이용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 이유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95349" y="1999940"/>
            <a:ext cx="3651225" cy="3994667"/>
            <a:chOff x="5231019" y="1970938"/>
            <a:chExt cx="3651225" cy="3994667"/>
          </a:xfrm>
        </p:grpSpPr>
        <p:grpSp>
          <p:nvGrpSpPr>
            <p:cNvPr id="41" name="그룹 40"/>
            <p:cNvGrpSpPr/>
            <p:nvPr/>
          </p:nvGrpSpPr>
          <p:grpSpPr>
            <a:xfrm>
              <a:off x="5446485" y="2899123"/>
              <a:ext cx="3323528" cy="3066482"/>
              <a:chOff x="3265637" y="856872"/>
              <a:chExt cx="3323528" cy="3066482"/>
            </a:xfrm>
          </p:grpSpPr>
          <p:pic>
            <p:nvPicPr>
              <p:cNvPr id="42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6" t="61573" r="9956"/>
              <a:stretch/>
            </p:blipFill>
            <p:spPr bwMode="auto">
              <a:xfrm>
                <a:off x="3265637" y="2745008"/>
                <a:ext cx="3323528" cy="1178346"/>
              </a:xfrm>
              <a:prstGeom prst="rect">
                <a:avLst/>
              </a:prstGeom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92" r="36534"/>
              <a:stretch/>
            </p:blipFill>
            <p:spPr bwMode="auto">
              <a:xfrm>
                <a:off x="4200144" y="856872"/>
                <a:ext cx="1351280" cy="3066482"/>
              </a:xfrm>
              <a:prstGeom prst="rect">
                <a:avLst/>
              </a:prstGeom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19" t="20444" r="14694" b="38803"/>
              <a:stretch/>
            </p:blipFill>
            <p:spPr bwMode="auto">
              <a:xfrm>
                <a:off x="3457636" y="1776833"/>
                <a:ext cx="770507" cy="1192103"/>
              </a:xfrm>
              <a:prstGeom prst="rect">
                <a:avLst/>
              </a:prstGeom>
              <a:effectLst>
                <a:softEdge rad="0"/>
              </a:effectLst>
              <a:scene3d>
                <a:camera prst="orthographicFront">
                  <a:rot lat="0" lon="0" rev="6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05" t="31656" r="69952" b="31070"/>
              <a:stretch/>
            </p:blipFill>
            <p:spPr bwMode="auto">
              <a:xfrm>
                <a:off x="5516644" y="1529208"/>
                <a:ext cx="839971" cy="1227230"/>
              </a:xfrm>
              <a:prstGeom prst="rect">
                <a:avLst/>
              </a:prstGeom>
              <a:effectLst>
                <a:softEdge rad="0"/>
              </a:effectLst>
              <a:scene3d>
                <a:camera prst="orthographicFront">
                  <a:rot lat="0" lon="0" rev="12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5231019" y="1970938"/>
              <a:ext cx="3651225" cy="1873579"/>
              <a:chOff x="6068020" y="1803320"/>
              <a:chExt cx="3651225" cy="1873579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6585262" y="2461647"/>
                <a:ext cx="3003263" cy="1215252"/>
                <a:chOff x="1055632" y="3377633"/>
                <a:chExt cx="3003263" cy="1215252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2991753" y="4046326"/>
                  <a:ext cx="10671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공공기관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055632" y="4254331"/>
                  <a:ext cx="7847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지인</a:t>
                  </a:r>
                </a:p>
              </p:txBody>
            </p:sp>
            <p:sp>
              <p:nvSpPr>
                <p:cNvPr id="3" name="TextBox 2"/>
                <p:cNvSpPr txBox="1"/>
                <p:nvPr/>
              </p:nvSpPr>
              <p:spPr>
                <a:xfrm>
                  <a:off x="2059113" y="3377633"/>
                  <a:ext cx="55395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C00000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TV</a:t>
                  </a:r>
                  <a:endParaRPr lang="ko-KR" altLang="en-US" sz="2000" b="1" dirty="0">
                    <a:solidFill>
                      <a:srgbClr val="C0000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  <p:sp>
            <p:nvSpPr>
              <p:cNvPr id="325" name="Google Shape;325;g22ea7a29efa_2_209"/>
              <p:cNvSpPr/>
              <p:nvPr/>
            </p:nvSpPr>
            <p:spPr>
              <a:xfrm>
                <a:off x="6068020" y="1803320"/>
                <a:ext cx="3651225" cy="5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노인 대상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 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정보 매체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영향력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순위</a:t>
                </a:r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651119" y="5412585"/>
            <a:ext cx="7670266" cy="998286"/>
            <a:chOff x="2399801" y="4931940"/>
            <a:chExt cx="8522561" cy="99828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399801" y="4931940"/>
              <a:ext cx="7549066" cy="86535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Google Shape;397;g22ea7a29efa_2_209"/>
            <p:cNvSpPr/>
            <p:nvPr/>
          </p:nvSpPr>
          <p:spPr>
            <a:xfrm>
              <a:off x="2899036" y="5069025"/>
              <a:ext cx="8023326" cy="86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현재 정부 지원 사업 정보는 </a:t>
              </a:r>
              <a:r>
                <a:rPr lang="ko-KR" altLang="en-US" dirty="0">
                  <a:solidFill>
                    <a:srgbClr val="FF000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공공기관을 통해서만 </a:t>
              </a:r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제공</a:t>
              </a:r>
              <a:endParaRPr lang="en-US" altLang="ko-KR" sz="16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공공기관이 사용중인 홍보 수단은 노인들에 </a:t>
              </a:r>
              <a:r>
                <a:rPr lang="ko-KR" altLang="en-US" dirty="0">
                  <a:solidFill>
                    <a:srgbClr val="FF000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영향력이 낮음</a:t>
              </a:r>
              <a:r>
                <a:rPr lang="en-US" altLang="ko-KR" dirty="0">
                  <a:solidFill>
                    <a:srgbClr val="FF0000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 </a:t>
              </a:r>
              <a:endParaRPr lang="en-US" altLang="ko-KR" sz="1600" dirty="0">
                <a:solidFill>
                  <a:srgbClr val="FF0000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  <a:p>
              <a:endParaRPr sz="16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17205" y="3300193"/>
            <a:ext cx="1526914" cy="1719023"/>
            <a:chOff x="3880430" y="3239476"/>
            <a:chExt cx="1526914" cy="1719023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0430" y="3239476"/>
              <a:ext cx="1526914" cy="1719023"/>
              <a:chOff x="689359" y="3748760"/>
              <a:chExt cx="2076006" cy="1952964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689359" y="3748760"/>
                <a:ext cx="2076006" cy="1952964"/>
              </a:xfrm>
              <a:prstGeom prst="roundRect">
                <a:avLst>
                  <a:gd name="adj" fmla="val 11315"/>
                </a:avLst>
              </a:prstGeom>
              <a:noFill/>
              <a:ln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50863" y="4455747"/>
                <a:ext cx="1914502" cy="982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홍보물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홈페이지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캠페인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프로그램 시연</a:t>
                </a: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3893563" y="3388881"/>
              <a:ext cx="13965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기존의 홍보수단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47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54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52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정부 지원 사업 홍보 수단의 한계</a:t>
              </a:r>
              <a:endParaRPr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58" name="Google Shape;177;g22ea7a29efa_2_374"/>
          <p:cNvSpPr txBox="1"/>
          <p:nvPr/>
        </p:nvSpPr>
        <p:spPr>
          <a:xfrm>
            <a:off x="277356" y="1271748"/>
            <a:ext cx="114966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홍보 수단의 낮은 영향력으로 노인들의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정보 접근성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제한  </a:t>
            </a:r>
          </a:p>
        </p:txBody>
      </p:sp>
      <p:grpSp>
        <p:nvGrpSpPr>
          <p:cNvPr id="59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60" name="Google Shape;432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433;g2568ebf055b_7_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" name="Google Shape;181;g22ea7a29efa_2_374"/>
          <p:cNvCxnSpPr/>
          <p:nvPr/>
        </p:nvCxnSpPr>
        <p:spPr>
          <a:xfrm flipH="1">
            <a:off x="11072591" y="1117819"/>
            <a:ext cx="1028638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64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49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소유, 늙은, 오래 된 나이, 연세가 드신, 취약, 케어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15482" r="83" b="5878"/>
          <a:stretch/>
        </p:blipFill>
        <p:spPr bwMode="auto">
          <a:xfrm>
            <a:off x="-5181" y="-46298"/>
            <a:ext cx="12192000" cy="689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0" y="-46298"/>
            <a:ext cx="12186819" cy="6894138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0" y="2021841"/>
            <a:ext cx="12192000" cy="16459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Google Shape;177;g22ea7a29efa_2_374"/>
          <p:cNvSpPr txBox="1"/>
          <p:nvPr/>
        </p:nvSpPr>
        <p:spPr>
          <a:xfrm>
            <a:off x="1119048" y="2618682"/>
            <a:ext cx="116242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만의 </a:t>
            </a:r>
            <a:r>
              <a:rPr lang="ko-KR" altLang="en-US" sz="3200" dirty="0">
                <a:solidFill>
                  <a:srgbClr val="24A29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특화 커뮤니티 케어 서비스 </a:t>
            </a:r>
            <a:r>
              <a:rPr lang="ko-KR" altLang="en-US" sz="32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해결할 수 있습니다</a:t>
            </a:r>
            <a:r>
              <a:rPr lang="en-US" altLang="ko-KR" sz="32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r>
              <a:rPr lang="ko-KR" altLang="en-US" sz="32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2667" y="4955562"/>
            <a:ext cx="8480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커뮤니티 케어 서비스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 사회 기반의 노인들 간 소통과 </a:t>
            </a:r>
            <a:r>
              <a:rPr lang="ko-KR" altLang="en-US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연결을 통해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정신적으로 건강하고 능동적인 커뮤니티를 형성하는 것을 목표로 하는 서비스</a:t>
            </a:r>
          </a:p>
        </p:txBody>
      </p:sp>
      <p:grpSp>
        <p:nvGrpSpPr>
          <p:cNvPr id="27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28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432;g2568ebf055b_7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38" y="2557998"/>
            <a:ext cx="709991" cy="57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54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5883169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7154" y="1537078"/>
            <a:ext cx="5456015" cy="3452176"/>
            <a:chOff x="3822645" y="866518"/>
            <a:chExt cx="5456015" cy="3452176"/>
          </a:xfrm>
        </p:grpSpPr>
        <p:sp>
          <p:nvSpPr>
            <p:cNvPr id="22" name="Google Shape;524;g22ea7a29efa_0_1282"/>
            <p:cNvSpPr txBox="1"/>
            <p:nvPr/>
          </p:nvSpPr>
          <p:spPr>
            <a:xfrm>
              <a:off x="3822645" y="897296"/>
              <a:ext cx="405784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sz="56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CHAPTER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3" name="Google Shape;527;g22ea7a29efa_0_1282"/>
            <p:cNvSpPr txBox="1"/>
            <p:nvPr/>
          </p:nvSpPr>
          <p:spPr>
            <a:xfrm>
              <a:off x="7028960" y="866518"/>
              <a:ext cx="224970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02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9" name="Google Shape;533;g22ea7a29efa_0_1282"/>
            <p:cNvSpPr txBox="1"/>
            <p:nvPr/>
          </p:nvSpPr>
          <p:spPr>
            <a:xfrm>
              <a:off x="6381463" y="3303072"/>
              <a:ext cx="232149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01 </a:t>
              </a:r>
              <a:r>
                <a:rPr lang="en-US" altLang="ko-KR" sz="2000" dirty="0" err="1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Silverse</a:t>
              </a: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소개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02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주요 기능 소개</a:t>
              </a:r>
            </a:p>
          </p:txBody>
        </p:sp>
        <p:sp>
          <p:nvSpPr>
            <p:cNvPr id="30" name="Google Shape;534;g22ea7a29efa_0_1282"/>
            <p:cNvSpPr txBox="1"/>
            <p:nvPr/>
          </p:nvSpPr>
          <p:spPr>
            <a:xfrm>
              <a:off x="4102269" y="1899485"/>
              <a:ext cx="199578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280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솔루션 소개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3" name="Google Shape;525;g22ea7a29efa_0_1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412" y="3481980"/>
            <a:ext cx="2985972" cy="3778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5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535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99322" y="519346"/>
            <a:ext cx="10936566" cy="5637707"/>
          </a:xfrm>
          <a:prstGeom prst="roundRect">
            <a:avLst>
              <a:gd name="adj" fmla="val 1064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4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그룹 5"/>
          <p:cNvGrpSpPr/>
          <p:nvPr/>
        </p:nvGrpSpPr>
        <p:grpSpPr>
          <a:xfrm>
            <a:off x="1255500" y="1978430"/>
            <a:ext cx="9681000" cy="2526159"/>
            <a:chOff x="1255500" y="1795550"/>
            <a:chExt cx="9681000" cy="2526159"/>
          </a:xfrm>
        </p:grpSpPr>
        <p:grpSp>
          <p:nvGrpSpPr>
            <p:cNvPr id="3" name="그룹 2"/>
            <p:cNvGrpSpPr/>
            <p:nvPr/>
          </p:nvGrpSpPr>
          <p:grpSpPr>
            <a:xfrm>
              <a:off x="1255500" y="2678248"/>
              <a:ext cx="9681000" cy="1135888"/>
              <a:chOff x="1255566" y="3238914"/>
              <a:chExt cx="9681000" cy="1135888"/>
            </a:xfrm>
          </p:grpSpPr>
          <p:sp>
            <p:nvSpPr>
              <p:cNvPr id="532" name="Google Shape;532;g22ea7a29efa_0_1302"/>
              <p:cNvSpPr txBox="1"/>
              <p:nvPr/>
            </p:nvSpPr>
            <p:spPr>
              <a:xfrm>
                <a:off x="1255566" y="3266847"/>
                <a:ext cx="9681000" cy="1107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7200"/>
                </a:pPr>
                <a:r>
                  <a:rPr lang="en-US" sz="6600" dirty="0" err="1">
                    <a:solidFill>
                      <a:srgbClr val="28CDC8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Arial"/>
                    <a:sym typeface="Arial"/>
                  </a:rPr>
                  <a:t>Silverse</a:t>
                </a:r>
                <a:endParaRPr sz="6600" dirty="0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g22ea7a29efa_0_1302"/>
              <p:cNvSpPr/>
              <p:nvPr/>
            </p:nvSpPr>
            <p:spPr>
              <a:xfrm>
                <a:off x="4039766" y="3999313"/>
                <a:ext cx="235600" cy="235600"/>
              </a:xfrm>
              <a:prstGeom prst="corner">
                <a:avLst>
                  <a:gd name="adj1" fmla="val 23643"/>
                  <a:gd name="adj2" fmla="val 23643"/>
                </a:avLst>
              </a:prstGeom>
              <a:solidFill>
                <a:srgbClr val="575656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100"/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22ea7a29efa_0_1302"/>
              <p:cNvSpPr/>
              <p:nvPr/>
            </p:nvSpPr>
            <p:spPr>
              <a:xfrm rot="10800000">
                <a:off x="7799166" y="3238914"/>
                <a:ext cx="235400" cy="235400"/>
              </a:xfrm>
              <a:prstGeom prst="corner">
                <a:avLst>
                  <a:gd name="adj1" fmla="val 23643"/>
                  <a:gd name="adj2" fmla="val 23643"/>
                </a:avLst>
              </a:prstGeom>
              <a:solidFill>
                <a:srgbClr val="575656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100"/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" name="Google Shape;504;g22ea7a29efa_1_158"/>
            <p:cNvSpPr txBox="1"/>
            <p:nvPr/>
          </p:nvSpPr>
          <p:spPr>
            <a:xfrm>
              <a:off x="4157500" y="3921620"/>
              <a:ext cx="3877000" cy="400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“</a:t>
              </a:r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공간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너머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나와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닮은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사람들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”</a:t>
              </a:r>
              <a:endParaRPr sz="1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oto Sans"/>
                <a:sym typeface="Noto Sans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69949" y="1795550"/>
              <a:ext cx="5781944" cy="623026"/>
              <a:chOff x="2736827" y="1750763"/>
              <a:chExt cx="5781944" cy="623026"/>
            </a:xfrm>
          </p:grpSpPr>
          <p:pic>
            <p:nvPicPr>
              <p:cNvPr id="16" name="Google Shape;432;g2568ebf055b_7_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36827" y="1750763"/>
                <a:ext cx="644912" cy="5261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3371208" y="1912124"/>
                <a:ext cx="51475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만의 노인 특화 커뮤니티 케어 서비스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35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99322" y="519346"/>
            <a:ext cx="10936566" cy="5637707"/>
          </a:xfrm>
          <a:prstGeom prst="roundRect">
            <a:avLst>
              <a:gd name="adj" fmla="val 1064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35700" y="2074425"/>
            <a:ext cx="11720600" cy="3331223"/>
            <a:chOff x="235658" y="2778526"/>
            <a:chExt cx="11720600" cy="3331223"/>
          </a:xfrm>
        </p:grpSpPr>
        <p:sp>
          <p:nvSpPr>
            <p:cNvPr id="531" name="Google Shape;531;g22ea7a29efa_0_1302"/>
            <p:cNvSpPr txBox="1"/>
            <p:nvPr/>
          </p:nvSpPr>
          <p:spPr>
            <a:xfrm>
              <a:off x="1255458" y="2778526"/>
              <a:ext cx="968100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6000"/>
              </a:pPr>
              <a:r>
                <a:rPr lang="en-US" sz="4000" dirty="0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Silver</a:t>
              </a:r>
              <a:r>
                <a:rPr lang="en-US" sz="4000" dirty="0">
                  <a:solidFill>
                    <a:srgbClr val="575656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 + Uni</a:t>
              </a:r>
              <a:r>
                <a:rPr lang="en-US" sz="4000" dirty="0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verse</a:t>
              </a:r>
              <a:endParaRPr sz="4000" dirty="0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33" name="Google Shape;533;g22ea7a29efa_0_1302"/>
            <p:cNvSpPr txBox="1"/>
            <p:nvPr/>
          </p:nvSpPr>
          <p:spPr>
            <a:xfrm>
              <a:off x="235658" y="4909461"/>
              <a:ext cx="117206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3600"/>
              </a:pP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노년기를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뜻하는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실버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+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우주를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뜻하는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유니버스</a:t>
              </a:r>
              <a:endParaRPr sz="2400" dirty="0">
                <a:solidFill>
                  <a:srgbClr val="57565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3600"/>
              </a:pPr>
              <a:b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</a:b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=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노인들이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자유롭게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소통할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수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있는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우주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(</a:t>
              </a:r>
              <a:r>
                <a:rPr lang="en-US" sz="2400" dirty="0" err="1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공간</a:t>
              </a:r>
              <a:r>
                <a:rPr lang="en-US" sz="2400" dirty="0">
                  <a:solidFill>
                    <a:srgbClr val="5756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)</a:t>
              </a:r>
              <a:endParaRPr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13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4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532;g22ea7a29efa_0_1302"/>
          <p:cNvSpPr txBox="1"/>
          <p:nvPr/>
        </p:nvSpPr>
        <p:spPr>
          <a:xfrm>
            <a:off x="1255500" y="2889061"/>
            <a:ext cx="9681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7200"/>
            </a:pPr>
            <a:r>
              <a:rPr lang="en-US" sz="6600" dirty="0" err="1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rPr>
              <a:t>Silverse</a:t>
            </a:r>
            <a:endParaRPr sz="6600" dirty="0">
              <a:solidFill>
                <a:srgbClr val="28CDC8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2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소유, 늙은, 오래 된 나이, 연세가 드신, 취약, 케어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3" b="718"/>
          <a:stretch/>
        </p:blipFill>
        <p:spPr bwMode="auto">
          <a:xfrm>
            <a:off x="0" y="-23883"/>
            <a:ext cx="12234458" cy="68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-48963" y="-23882"/>
            <a:ext cx="12283421" cy="689067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Google Shape;431;g2568ebf055b_7_3"/>
          <p:cNvGrpSpPr/>
          <p:nvPr/>
        </p:nvGrpSpPr>
        <p:grpSpPr>
          <a:xfrm>
            <a:off x="172982" y="6350792"/>
            <a:ext cx="1782205" cy="445075"/>
            <a:chOff x="9924709" y="6247505"/>
            <a:chExt cx="2157286" cy="538745"/>
          </a:xfrm>
        </p:grpSpPr>
        <p:pic>
          <p:nvPicPr>
            <p:cNvPr id="57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타원 40"/>
          <p:cNvSpPr/>
          <p:nvPr/>
        </p:nvSpPr>
        <p:spPr>
          <a:xfrm>
            <a:off x="3383534" y="1451068"/>
            <a:ext cx="4805426" cy="480443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4" descr="디지털 마케팅, 기술, 공책, 통계, 인터넷, 분석자, 분석, 계획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94" r="4388"/>
          <a:stretch/>
        </p:blipFill>
        <p:spPr bwMode="auto">
          <a:xfrm>
            <a:off x="6366637" y="1087669"/>
            <a:ext cx="1440000" cy="144000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연금, 남자들, 도미노 게임, 좌석, 캡, 보호받는, 오락, 공원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47" r="8121"/>
          <a:stretch/>
        </p:blipFill>
        <p:spPr bwMode="auto">
          <a:xfrm>
            <a:off x="7553046" y="2963029"/>
            <a:ext cx="1440000" cy="144000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-584072" y="4903932"/>
            <a:ext cx="5279156" cy="1440000"/>
            <a:chOff x="4920066" y="2308413"/>
            <a:chExt cx="5279156" cy="1440000"/>
          </a:xfrm>
        </p:grpSpPr>
        <p:sp>
          <p:nvSpPr>
            <p:cNvPr id="569" name="Google Shape;569;g22ea7a29efa_0_1324"/>
            <p:cNvSpPr/>
            <p:nvPr/>
          </p:nvSpPr>
          <p:spPr>
            <a:xfrm>
              <a:off x="4920066" y="2485645"/>
              <a:ext cx="3640381" cy="5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사회활동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프로그램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정보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</a:p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및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게임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컨텐츠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제공</a:t>
              </a:r>
              <a:endParaRPr sz="1600" dirty="0">
                <a:solidFill>
                  <a:schemeClr val="accent3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6" r="16636"/>
            <a:stretch/>
          </p:blipFill>
          <p:spPr>
            <a:xfrm>
              <a:off x="8759222" y="2308413"/>
              <a:ext cx="1440000" cy="144000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</p:pic>
      </p:grpSp>
      <p:grpSp>
        <p:nvGrpSpPr>
          <p:cNvPr id="43" name="그룹 42"/>
          <p:cNvGrpSpPr/>
          <p:nvPr/>
        </p:nvGrpSpPr>
        <p:grpSpPr>
          <a:xfrm>
            <a:off x="4291217" y="2484394"/>
            <a:ext cx="2996307" cy="2995200"/>
            <a:chOff x="622251" y="1775493"/>
            <a:chExt cx="4320000" cy="4320000"/>
          </a:xfrm>
        </p:grpSpPr>
        <p:sp>
          <p:nvSpPr>
            <p:cNvPr id="44" name="타원 43"/>
            <p:cNvSpPr/>
            <p:nvPr/>
          </p:nvSpPr>
          <p:spPr>
            <a:xfrm>
              <a:off x="622251" y="1775493"/>
              <a:ext cx="4320000" cy="4320000"/>
            </a:xfrm>
            <a:prstGeom prst="ellipse">
              <a:avLst/>
            </a:prstGeom>
            <a:solidFill>
              <a:srgbClr val="B2F0E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802251" y="1955493"/>
              <a:ext cx="3960000" cy="3960000"/>
            </a:xfrm>
            <a:prstGeom prst="ellipse">
              <a:avLst/>
            </a:prstGeom>
            <a:solidFill>
              <a:srgbClr val="B2F0E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/>
            <p:cNvSpPr/>
            <p:nvPr/>
          </p:nvSpPr>
          <p:spPr>
            <a:xfrm>
              <a:off x="1162251" y="2315493"/>
              <a:ext cx="3240000" cy="3240000"/>
            </a:xfrm>
            <a:prstGeom prst="ellipse">
              <a:avLst/>
            </a:prstGeom>
            <a:solidFill>
              <a:srgbClr val="B2F0E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02251" y="2855493"/>
              <a:ext cx="2160000" cy="2160000"/>
            </a:xfrm>
            <a:prstGeom prst="ellipse">
              <a:avLst/>
            </a:prstGeom>
            <a:solidFill>
              <a:srgbClr val="B2F0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8" name="Google Shape;511;g22ea7a29efa_1_158"/>
          <p:cNvSpPr txBox="1"/>
          <p:nvPr/>
        </p:nvSpPr>
        <p:spPr>
          <a:xfrm>
            <a:off x="3931039" y="3505556"/>
            <a:ext cx="383327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4800"/>
            </a:pPr>
            <a:r>
              <a:rPr lang="en-US" sz="4800" dirty="0" err="1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Silverse</a:t>
            </a:r>
            <a:endParaRPr sz="4800" dirty="0">
              <a:solidFill>
                <a:srgbClr val="28CDC8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9" name="Picture 4" descr="디지털 마케팅, 기술, 공책, 통계, 인터넷, 분석자, 분석, 계획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0" r="14772"/>
          <a:stretch/>
        </p:blipFill>
        <p:spPr bwMode="auto">
          <a:xfrm>
            <a:off x="6366637" y="1087669"/>
            <a:ext cx="1440000" cy="144000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77;g22ea7a29efa_2_374"/>
          <p:cNvSpPr txBox="1"/>
          <p:nvPr/>
        </p:nvSpPr>
        <p:spPr>
          <a:xfrm>
            <a:off x="510069" y="362021"/>
            <a:ext cx="8099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지원 대상 노인의 정신 건강 증진을 위한</a:t>
            </a:r>
          </a:p>
        </p:txBody>
      </p:sp>
      <p:sp>
        <p:nvSpPr>
          <p:cNvPr id="37" name="Google Shape;130;g22ea7a29efa_2_3"/>
          <p:cNvSpPr txBox="1"/>
          <p:nvPr/>
        </p:nvSpPr>
        <p:spPr>
          <a:xfrm>
            <a:off x="9452610" y="26719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cxnSp>
        <p:nvCxnSpPr>
          <p:cNvPr id="50" name="Google Shape;181;g22ea7a29efa_2_374"/>
          <p:cNvCxnSpPr/>
          <p:nvPr/>
        </p:nvCxnSpPr>
        <p:spPr>
          <a:xfrm flipH="1">
            <a:off x="9516447" y="448337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130;g22ea7a29efa_2_3"/>
          <p:cNvSpPr txBox="1"/>
          <p:nvPr/>
        </p:nvSpPr>
        <p:spPr>
          <a:xfrm>
            <a:off x="10777816" y="26719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기능 소개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1086058" y="1073194"/>
            <a:ext cx="4272063" cy="1440000"/>
            <a:chOff x="-379758" y="2082166"/>
            <a:chExt cx="4272063" cy="1440000"/>
          </a:xfrm>
        </p:grpSpPr>
        <p:sp>
          <p:nvSpPr>
            <p:cNvPr id="54" name="Google Shape;570;g22ea7a29efa_0_1324"/>
            <p:cNvSpPr/>
            <p:nvPr/>
          </p:nvSpPr>
          <p:spPr>
            <a:xfrm>
              <a:off x="-379758" y="2593049"/>
              <a:ext cx="2614391" cy="411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관심사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커뮤니티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형성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endParaRPr>
            </a:p>
            <a:p>
              <a:pPr algn="r">
                <a:buClr>
                  <a:srgbClr val="000000"/>
                </a:buClr>
                <a:buSzPts val="2400"/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및 음성 대화  </a:t>
              </a:r>
            </a:p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endParaRPr sz="1400" dirty="0">
                <a:solidFill>
                  <a:schemeClr val="accent3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55" name="Picture 18" descr="무료 그의 아내에게 화려한 꽃을주는 노인 스톡 사진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4" t="711" r="16699" b="20721"/>
            <a:stretch/>
          </p:blipFill>
          <p:spPr bwMode="auto">
            <a:xfrm>
              <a:off x="2407632" y="2082166"/>
              <a:ext cx="1484673" cy="1440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-454167" y="2963029"/>
            <a:ext cx="4461590" cy="1440000"/>
            <a:chOff x="1658410" y="2520000"/>
            <a:chExt cx="4461590" cy="1440000"/>
          </a:xfrm>
        </p:grpSpPr>
        <p:sp>
          <p:nvSpPr>
            <p:cNvPr id="63" name="Google Shape;568;g22ea7a29efa_0_1324"/>
            <p:cNvSpPr/>
            <p:nvPr/>
          </p:nvSpPr>
          <p:spPr>
            <a:xfrm>
              <a:off x="1658410" y="3071111"/>
              <a:ext cx="2791000" cy="5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음성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대화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속  </a:t>
              </a:r>
              <a:endParaRPr sz="1600" dirty="0">
                <a:solidFill>
                  <a:schemeClr val="accent3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endParaRPr>
            </a:p>
            <a:p>
              <a:pPr algn="r">
                <a:buClr>
                  <a:srgbClr val="000000"/>
                </a:buClr>
                <a:buSzPts val="2400"/>
              </a:pP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우울감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분석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및 </a:t>
              </a:r>
              <a:r>
                <a:rPr lang="en-US" sz="1600" dirty="0" err="1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관리</a:t>
              </a:r>
              <a:endParaRPr sz="1600" dirty="0">
                <a:solidFill>
                  <a:schemeClr val="accent3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/>
                <a:sym typeface="Arial"/>
              </a:endParaRPr>
            </a:p>
          </p:txBody>
        </p:sp>
        <p:pic>
          <p:nvPicPr>
            <p:cNvPr id="64" name="Picture 2" descr="분석, 해석학, 사업, 차트, 컴퓨터, 개념, 데이터, 책상, 장치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8" t="15725" r="23522" b="6512"/>
            <a:stretch/>
          </p:blipFill>
          <p:spPr bwMode="auto">
            <a:xfrm>
              <a:off x="4680000" y="2520000"/>
              <a:ext cx="1440000" cy="1440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861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소유, 늙은, 오래 된 나이, 연세가 드신, 취약, 케어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3" b="718"/>
          <a:stretch/>
        </p:blipFill>
        <p:spPr bwMode="auto">
          <a:xfrm>
            <a:off x="0" y="-23883"/>
            <a:ext cx="12234458" cy="688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-48963" y="-23882"/>
            <a:ext cx="12283421" cy="689067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77;g22ea7a29efa_2_374"/>
          <p:cNvSpPr txBox="1"/>
          <p:nvPr/>
        </p:nvSpPr>
        <p:spPr>
          <a:xfrm>
            <a:off x="510069" y="676557"/>
            <a:ext cx="78857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00206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제공 기능</a:t>
            </a:r>
          </a:p>
        </p:txBody>
      </p:sp>
      <p:grpSp>
        <p:nvGrpSpPr>
          <p:cNvPr id="56" name="Google Shape;431;g2568ebf055b_7_3"/>
          <p:cNvGrpSpPr/>
          <p:nvPr/>
        </p:nvGrpSpPr>
        <p:grpSpPr>
          <a:xfrm>
            <a:off x="172982" y="6350792"/>
            <a:ext cx="1782205" cy="445075"/>
            <a:chOff x="9924709" y="6247505"/>
            <a:chExt cx="2157286" cy="538745"/>
          </a:xfrm>
        </p:grpSpPr>
        <p:pic>
          <p:nvPicPr>
            <p:cNvPr id="57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그룹 9"/>
          <p:cNvGrpSpPr/>
          <p:nvPr/>
        </p:nvGrpSpPr>
        <p:grpSpPr>
          <a:xfrm>
            <a:off x="2566253" y="1055718"/>
            <a:ext cx="9668205" cy="5288214"/>
            <a:chOff x="2566253" y="1362857"/>
            <a:chExt cx="9668205" cy="5288214"/>
          </a:xfrm>
        </p:grpSpPr>
        <p:sp>
          <p:nvSpPr>
            <p:cNvPr id="41" name="타원 40"/>
            <p:cNvSpPr/>
            <p:nvPr/>
          </p:nvSpPr>
          <p:spPr>
            <a:xfrm>
              <a:off x="3383534" y="1758207"/>
              <a:ext cx="4805426" cy="4804438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Picture 2" descr="분석, 해석학, 사업, 차트, 컴퓨터, 개념, 데이터, 책상, 장치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8" t="15725" r="23522" b="6512"/>
            <a:stretch/>
          </p:blipFill>
          <p:spPr bwMode="auto">
            <a:xfrm>
              <a:off x="3893667" y="1362857"/>
              <a:ext cx="1440000" cy="1440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그룹 28"/>
            <p:cNvGrpSpPr/>
            <p:nvPr/>
          </p:nvGrpSpPr>
          <p:grpSpPr>
            <a:xfrm>
              <a:off x="6366637" y="1394808"/>
              <a:ext cx="4036233" cy="1440000"/>
              <a:chOff x="2016000" y="2548218"/>
              <a:chExt cx="4036233" cy="1440000"/>
            </a:xfrm>
          </p:grpSpPr>
          <p:sp>
            <p:nvSpPr>
              <p:cNvPr id="32" name="Google Shape;601;g22ea7a29efa_0_1355"/>
              <p:cNvSpPr/>
              <p:nvPr/>
            </p:nvSpPr>
            <p:spPr>
              <a:xfrm>
                <a:off x="3752188" y="3066867"/>
                <a:ext cx="2300045" cy="3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400"/>
                </a:pP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우울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관리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대시보드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endParaRPr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5" name="Picture 4" descr="디지털 마케팅, 기술, 공책, 통계, 인터넷, 분석자, 분석, 계획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0" r="14772"/>
              <a:stretch/>
            </p:blipFill>
            <p:spPr bwMode="auto">
              <a:xfrm>
                <a:off x="2016000" y="2548218"/>
                <a:ext cx="1440000" cy="144000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그룹 35"/>
            <p:cNvGrpSpPr/>
            <p:nvPr/>
          </p:nvGrpSpPr>
          <p:grpSpPr>
            <a:xfrm>
              <a:off x="7553046" y="3270168"/>
              <a:ext cx="4681412" cy="1440000"/>
              <a:chOff x="7086572" y="2548218"/>
              <a:chExt cx="4681412" cy="1440000"/>
            </a:xfrm>
          </p:grpSpPr>
          <p:sp>
            <p:nvSpPr>
              <p:cNvPr id="37" name="Google Shape;600;g22ea7a29efa_0_1355"/>
              <p:cNvSpPr/>
              <p:nvPr/>
            </p:nvSpPr>
            <p:spPr>
              <a:xfrm>
                <a:off x="8834552" y="3002696"/>
                <a:ext cx="2933432" cy="3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400"/>
                </a:pP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노인-사회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프로그램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</a:p>
              <a:p>
                <a:pPr>
                  <a:buClr>
                    <a:srgbClr val="000000"/>
                  </a:buClr>
                  <a:buSzPts val="2400"/>
                </a:pP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매칭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시스템</a:t>
                </a:r>
                <a:r>
                  <a:rPr lang="en-US" sz="1600" dirty="0">
                    <a:solidFill>
                      <a:schemeClr val="accent3">
                        <a:lumMod val="5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rial"/>
                    <a:sym typeface="Arial"/>
                  </a:rPr>
                  <a:t> </a:t>
                </a:r>
                <a:endParaRPr sz="1600" dirty="0">
                  <a:solidFill>
                    <a:schemeClr val="accent3">
                      <a:lumMod val="5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8" name="Picture 6" descr="연금, 남자들, 도미노 게임, 좌석, 캡, 보호받는, 오락, 공원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7" r="8121"/>
              <a:stretch/>
            </p:blipFill>
            <p:spPr bwMode="auto">
              <a:xfrm>
                <a:off x="7086572" y="2548218"/>
                <a:ext cx="1440000" cy="144000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2" name="Picture 18" descr="무료 그의 아내에게 화려한 꽃을주는 노인 스톡 사진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4" t="711" r="16699" b="20721"/>
            <a:stretch/>
          </p:blipFill>
          <p:spPr bwMode="auto">
            <a:xfrm>
              <a:off x="2566253" y="3133773"/>
              <a:ext cx="1484673" cy="1440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6" r="16636"/>
            <a:stretch/>
          </p:blipFill>
          <p:spPr>
            <a:xfrm>
              <a:off x="3255084" y="5211071"/>
              <a:ext cx="1440000" cy="144000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</p:pic>
        <p:grpSp>
          <p:nvGrpSpPr>
            <p:cNvPr id="43" name="그룹 42"/>
            <p:cNvGrpSpPr/>
            <p:nvPr/>
          </p:nvGrpSpPr>
          <p:grpSpPr>
            <a:xfrm>
              <a:off x="4291217" y="2791533"/>
              <a:ext cx="2996307" cy="2995200"/>
              <a:chOff x="622251" y="1775493"/>
              <a:chExt cx="4320000" cy="4320000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622251" y="1775493"/>
                <a:ext cx="4320000" cy="4320000"/>
              </a:xfrm>
              <a:prstGeom prst="ellipse">
                <a:avLst/>
              </a:prstGeom>
              <a:solidFill>
                <a:srgbClr val="B2F0EF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802251" y="1955493"/>
                <a:ext cx="3960000" cy="3960000"/>
              </a:xfrm>
              <a:prstGeom prst="ellipse">
                <a:avLst/>
              </a:prstGeom>
              <a:solidFill>
                <a:srgbClr val="B2F0E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162251" y="2315493"/>
                <a:ext cx="3240000" cy="3240000"/>
              </a:xfrm>
              <a:prstGeom prst="ellipse">
                <a:avLst/>
              </a:prstGeom>
              <a:solidFill>
                <a:srgbClr val="B2F0E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1702251" y="2855493"/>
                <a:ext cx="2160000" cy="2160000"/>
              </a:xfrm>
              <a:prstGeom prst="ellipse">
                <a:avLst/>
              </a:prstGeom>
              <a:solidFill>
                <a:srgbClr val="B2F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Google Shape;511;g22ea7a29efa_1_158"/>
            <p:cNvSpPr txBox="1"/>
            <p:nvPr/>
          </p:nvSpPr>
          <p:spPr>
            <a:xfrm>
              <a:off x="3931039" y="3812695"/>
              <a:ext cx="3833273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800"/>
              </a:pPr>
              <a:r>
                <a:rPr lang="en-US" sz="4800" dirty="0" err="1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Silverse</a:t>
              </a:r>
              <a:endParaRPr sz="4800" dirty="0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2" name="Google Shape;177;g22ea7a29efa_2_374"/>
          <p:cNvSpPr txBox="1"/>
          <p:nvPr/>
        </p:nvSpPr>
        <p:spPr>
          <a:xfrm>
            <a:off x="510069" y="362021"/>
            <a:ext cx="8099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보건복지부의 효율적인 커뮤니티 케어를 위한</a:t>
            </a:r>
          </a:p>
        </p:txBody>
      </p:sp>
      <p:sp>
        <p:nvSpPr>
          <p:cNvPr id="28" name="Google Shape;130;g22ea7a29efa_2_3"/>
          <p:cNvSpPr txBox="1"/>
          <p:nvPr/>
        </p:nvSpPr>
        <p:spPr>
          <a:xfrm>
            <a:off x="9452610" y="26719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cxnSp>
        <p:nvCxnSpPr>
          <p:cNvPr id="30" name="Google Shape;181;g22ea7a29efa_2_374"/>
          <p:cNvCxnSpPr/>
          <p:nvPr/>
        </p:nvCxnSpPr>
        <p:spPr>
          <a:xfrm flipH="1">
            <a:off x="9516447" y="448337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130;g22ea7a29efa_2_3"/>
          <p:cNvSpPr txBox="1"/>
          <p:nvPr/>
        </p:nvSpPr>
        <p:spPr>
          <a:xfrm>
            <a:off x="10777816" y="26719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기능 소개</a:t>
            </a:r>
          </a:p>
        </p:txBody>
      </p:sp>
    </p:spTree>
    <p:extLst>
      <p:ext uri="{BB962C8B-B14F-4D97-AF65-F5344CB8AC3E}">
        <p14:creationId xmlns:p14="http://schemas.microsoft.com/office/powerpoint/2010/main" val="269363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리모콘, 버튼, 텔레비전, 밀어, 단추, Tv, 번호, 리모콘, 리모콘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77" l="0" r="93125">
                        <a14:foregroundMark x1="1875" y1="58575" x2="53438" y2="26726"/>
                        <a14:foregroundMark x1="53438" y1="26503" x2="75156" y2="47439"/>
                        <a14:foregroundMark x1="75313" y1="48552" x2="31406" y2="96437"/>
                        <a14:foregroundMark x1="64531" y1="51670" x2="45781" y2="33630"/>
                        <a14:foregroundMark x1="52969" y1="29844" x2="58438" y2="35635"/>
                        <a14:foregroundMark x1="17500" y1="50780" x2="20625" y2="55457"/>
                        <a14:foregroundMark x1="27969" y1="74165" x2="5625" y2="99777"/>
                        <a14:foregroundMark x1="53750" y1="73942" x2="75781" y2="52561"/>
                        <a14:foregroundMark x1="55469" y1="25612" x2="71094" y2="40757"/>
                        <a14:backgroundMark x1="67188" y1="61470" x2="58438" y2="80178"/>
                        <a14:backgroundMark x1="61094" y1="73051" x2="50000" y2="83742"/>
                        <a14:backgroundMark x1="49375" y1="83742" x2="49531" y2="98218"/>
                        <a14:backgroundMark x1="14375" y1="18263" x2="1094" y2="17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067" y="2039611"/>
            <a:ext cx="7240343" cy="5079554"/>
          </a:xfrm>
          <a:prstGeom prst="rect">
            <a:avLst/>
          </a:prstGeom>
          <a:noFill/>
          <a:effectLst>
            <a:softEdge rad="774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모서리가 둥근 직사각형 54"/>
          <p:cNvSpPr/>
          <p:nvPr/>
        </p:nvSpPr>
        <p:spPr>
          <a:xfrm>
            <a:off x="8878" y="1619369"/>
            <a:ext cx="10503784" cy="5220849"/>
          </a:xfrm>
          <a:prstGeom prst="roundRect">
            <a:avLst>
              <a:gd name="adj" fmla="val 3606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6" name="Google Shape;616;g22ea7a29efa_0_1417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4200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2ea7a29efa_0_1417"/>
          <p:cNvSpPr/>
          <p:nvPr/>
        </p:nvSpPr>
        <p:spPr>
          <a:xfrm rot="10800000" flipH="1">
            <a:off x="9032717" y="43304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g22ea7a29efa_0_1417"/>
          <p:cNvGrpSpPr/>
          <p:nvPr/>
        </p:nvGrpSpPr>
        <p:grpSpPr>
          <a:xfrm>
            <a:off x="7757966" y="496627"/>
            <a:ext cx="4434162" cy="584735"/>
            <a:chOff x="7757966" y="746007"/>
            <a:chExt cx="4434162" cy="584735"/>
          </a:xfrm>
        </p:grpSpPr>
        <p:sp>
          <p:nvSpPr>
            <p:cNvPr id="620" name="Google Shape;620;g22ea7a29efa_0_1417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2ea7a29efa_0_1417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2ea7a29efa_0_1417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22ea7a29efa_0_1417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43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-682907" y="0"/>
            <a:ext cx="13588679" cy="1122746"/>
            <a:chOff x="-682907" y="0"/>
            <a:chExt cx="13588679" cy="1122746"/>
          </a:xfrm>
        </p:grpSpPr>
        <p:pic>
          <p:nvPicPr>
            <p:cNvPr id="39" name="Picture 2" descr="소유, 늙은, 오래 된 나이, 노인, 취약, 우려, 늙은 사람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2" t="43462" r="-5854" b="42735"/>
            <a:stretch/>
          </p:blipFill>
          <p:spPr bwMode="auto">
            <a:xfrm>
              <a:off x="-682907" y="0"/>
              <a:ext cx="13588679" cy="1122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-1" y="2"/>
              <a:ext cx="12192001" cy="1122744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Google Shape;177;g22ea7a29efa_2_374"/>
          <p:cNvSpPr txBox="1"/>
          <p:nvPr/>
        </p:nvSpPr>
        <p:spPr>
          <a:xfrm>
            <a:off x="165141" y="309471"/>
            <a:ext cx="9899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관심사 기반 대화</a:t>
            </a:r>
            <a:r>
              <a:rPr lang="en-US" altLang="ko-KR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소셜 커뮤니티 기능</a:t>
            </a:r>
          </a:p>
        </p:txBody>
      </p:sp>
      <p:sp>
        <p:nvSpPr>
          <p:cNvPr id="47" name="Google Shape;177;g22ea7a29efa_2_374"/>
          <p:cNvSpPr txBox="1"/>
          <p:nvPr/>
        </p:nvSpPr>
        <p:spPr>
          <a:xfrm>
            <a:off x="192895" y="1274619"/>
            <a:ext cx="116242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대상 영향력이 높은 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TV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매체에 기반해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관심사 그룹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구성하여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지원 </a:t>
            </a:r>
          </a:p>
        </p:txBody>
      </p:sp>
      <p:sp>
        <p:nvSpPr>
          <p:cNvPr id="628" name="Google Shape;628;g22ea7a29efa_0_1417"/>
          <p:cNvSpPr/>
          <p:nvPr/>
        </p:nvSpPr>
        <p:spPr>
          <a:xfrm>
            <a:off x="5034484" y="2271882"/>
            <a:ext cx="2419273" cy="22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ko-KR" alt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예시 화면</a:t>
            </a:r>
            <a:r>
              <a:rPr 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(</a:t>
            </a:r>
            <a:r>
              <a:rPr lang="en-US" sz="1133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보이스룸</a:t>
            </a:r>
            <a:r>
              <a:rPr 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OFF)</a:t>
            </a:r>
            <a:endParaRPr sz="11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t="5771" r="15323" b="4156"/>
          <a:stretch/>
        </p:blipFill>
        <p:spPr>
          <a:xfrm>
            <a:off x="4114967" y="2678538"/>
            <a:ext cx="3764685" cy="3083619"/>
          </a:xfrm>
          <a:prstGeom prst="rect">
            <a:avLst/>
          </a:prstGeom>
        </p:spPr>
      </p:pic>
      <p:sp>
        <p:nvSpPr>
          <p:cNvPr id="629" name="Google Shape;629;g22ea7a29efa_0_1417"/>
          <p:cNvSpPr/>
          <p:nvPr/>
        </p:nvSpPr>
        <p:spPr>
          <a:xfrm>
            <a:off x="5034484" y="2273166"/>
            <a:ext cx="1817846" cy="248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700"/>
            </a:pPr>
            <a:r>
              <a:rPr lang="ko-KR" alt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예시 화면 </a:t>
            </a:r>
            <a:r>
              <a:rPr 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(</a:t>
            </a:r>
            <a:r>
              <a:rPr lang="en-US" sz="1133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보이스룸</a:t>
            </a:r>
            <a:r>
              <a:rPr lang="en-US" sz="1133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ON)</a:t>
            </a:r>
            <a:endParaRPr sz="1133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pic>
        <p:nvPicPr>
          <p:cNvPr id="51" name="Google Shape;627;g22ea7a29efa_0_14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05613" y="2809732"/>
            <a:ext cx="3393181" cy="203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2ea7a29efa_0_14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06172" y="2810252"/>
            <a:ext cx="3393181" cy="20307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6628444" y="4047228"/>
            <a:ext cx="1070351" cy="614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25" name="Google Shape;625;g22ea7a29efa_0_1417"/>
          <p:cNvSpPr/>
          <p:nvPr/>
        </p:nvSpPr>
        <p:spPr>
          <a:xfrm>
            <a:off x="4463597" y="5853934"/>
            <a:ext cx="3264803" cy="91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100"/>
            </a:pPr>
            <a:r>
              <a:rPr 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동일</a:t>
            </a:r>
            <a:r>
              <a:rPr 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채널</a:t>
            </a:r>
            <a:r>
              <a:rPr lang="ko-KR" alt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시청중인</a:t>
            </a:r>
            <a:r>
              <a:rPr lang="ko-KR" alt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그룹원이</a:t>
            </a:r>
            <a:r>
              <a:rPr lang="ko-KR" alt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있을 시</a:t>
            </a:r>
            <a:r>
              <a:rPr 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</a:p>
          <a:p>
            <a:pPr algn="ctr">
              <a:lnSpc>
                <a:spcPct val="150000"/>
              </a:lnSpc>
              <a:buClr>
                <a:srgbClr val="000000"/>
              </a:buClr>
              <a:buSzPts val="2100"/>
            </a:pPr>
            <a:r>
              <a:rPr 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보이스</a:t>
            </a:r>
            <a:r>
              <a:rPr 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룸 </a:t>
            </a:r>
            <a:r>
              <a:rPr lang="en-US" sz="14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활성화</a:t>
            </a:r>
            <a:r>
              <a:rPr 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표시</a:t>
            </a:r>
            <a:endParaRPr sz="14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633" name="Google Shape;633;g22ea7a29efa_0_1417"/>
          <p:cNvSpPr/>
          <p:nvPr/>
        </p:nvSpPr>
        <p:spPr>
          <a:xfrm>
            <a:off x="8871286" y="2165833"/>
            <a:ext cx="2580471" cy="82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lnSpc>
                <a:spcPct val="150000"/>
              </a:lnSpc>
              <a:buClr>
                <a:srgbClr val="000000"/>
              </a:buClr>
              <a:buSzPts val="2100"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KT AI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스피커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기가지니를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통해 </a:t>
            </a:r>
          </a:p>
          <a:p>
            <a:pPr algn="ctr">
              <a:lnSpc>
                <a:spcPct val="150000"/>
              </a:lnSpc>
              <a:buClr>
                <a:srgbClr val="000000"/>
              </a:buClr>
              <a:buSzPts val="2100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그룹 간 음성 대화 가능 </a:t>
            </a:r>
          </a:p>
        </p:txBody>
      </p:sp>
      <p:pic>
        <p:nvPicPr>
          <p:cNvPr id="11266" name="Picture 2" descr="https://lh4.googleusercontent.com/R_uua1Zdarp7bykN4ymTlR-hN0CLZMmJYWergTOGpERcCOGOiSxmIpOxES96Q277KOwaDtqoB9PcWEEsHBpJc5WpE4574eujyP4wZqluhWxdTsdClNyvfvlkwzrmq81KquUjCNUe2LIeclc=s204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00"/>
          <a:stretch/>
        </p:blipFill>
        <p:spPr bwMode="auto">
          <a:xfrm>
            <a:off x="8978903" y="2821140"/>
            <a:ext cx="2150064" cy="221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-1" y="2233780"/>
            <a:ext cx="3207785" cy="3850366"/>
            <a:chOff x="-1" y="2233780"/>
            <a:chExt cx="3207785" cy="3850366"/>
          </a:xfrm>
        </p:grpSpPr>
        <p:grpSp>
          <p:nvGrpSpPr>
            <p:cNvPr id="19" name="그룹 18"/>
            <p:cNvGrpSpPr/>
            <p:nvPr/>
          </p:nvGrpSpPr>
          <p:grpSpPr>
            <a:xfrm>
              <a:off x="-1" y="2233780"/>
              <a:ext cx="3207785" cy="3850366"/>
              <a:chOff x="-53085" y="2217613"/>
              <a:chExt cx="3207785" cy="3850366"/>
            </a:xfrm>
          </p:grpSpPr>
          <p:sp>
            <p:nvSpPr>
              <p:cNvPr id="630" name="Google Shape;630;g22ea7a29efa_0_1417"/>
              <p:cNvSpPr/>
              <p:nvPr/>
            </p:nvSpPr>
            <p:spPr>
              <a:xfrm>
                <a:off x="-53085" y="2217613"/>
                <a:ext cx="3207785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3000"/>
                </a:pP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관심사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기반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소셜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커뮤니티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형성</a:t>
                </a:r>
                <a:endParaRPr sz="1100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-53085" y="2664659"/>
                <a:ext cx="3207785" cy="3403320"/>
                <a:chOff x="-2" y="2386824"/>
                <a:chExt cx="3207785" cy="3403320"/>
              </a:xfrm>
            </p:grpSpPr>
            <p:sp>
              <p:nvSpPr>
                <p:cNvPr id="64" name="직사각형 63"/>
                <p:cNvSpPr/>
                <p:nvPr/>
              </p:nvSpPr>
              <p:spPr>
                <a:xfrm>
                  <a:off x="0" y="5178616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-2" y="4241198"/>
                  <a:ext cx="3207785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0" y="3314011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-1" y="2386824"/>
                  <a:ext cx="3207784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-2" y="3481812"/>
                  <a:ext cx="320778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관심사별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 그룹 형성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-1" y="2527138"/>
                  <a:ext cx="32077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TV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시청기록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-1" y="440177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개인 그룹 분배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-1" y="533049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그룹 매칭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보이스룸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 제공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</p:grpSp>
        </p:grpSp>
        <p:cxnSp>
          <p:nvCxnSpPr>
            <p:cNvPr id="57" name="직선 화살표 연결선 56"/>
            <p:cNvCxnSpPr/>
            <p:nvPr/>
          </p:nvCxnSpPr>
          <p:spPr>
            <a:xfrm>
              <a:off x="1603890" y="3288154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/>
            <p:nvPr/>
          </p:nvCxnSpPr>
          <p:spPr>
            <a:xfrm>
              <a:off x="1603890" y="4208831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1603890" y="5155425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52" name="Google Shape;432;g2568ebf055b_7_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433;g2568ebf055b_7_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130;g22ea7a29efa_2_3"/>
          <p:cNvSpPr txBox="1"/>
          <p:nvPr/>
        </p:nvSpPr>
        <p:spPr>
          <a:xfrm>
            <a:off x="9510374" y="702956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6" name="Google Shape;130;g22ea7a29efa_2_3"/>
          <p:cNvSpPr txBox="1"/>
          <p:nvPr/>
        </p:nvSpPr>
        <p:spPr>
          <a:xfrm>
            <a:off x="10835580" y="702956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소개</a:t>
            </a:r>
          </a:p>
        </p:txBody>
      </p:sp>
      <p:cxnSp>
        <p:nvCxnSpPr>
          <p:cNvPr id="59" name="Google Shape;181;g22ea7a29efa_2_374"/>
          <p:cNvCxnSpPr/>
          <p:nvPr/>
        </p:nvCxnSpPr>
        <p:spPr>
          <a:xfrm flipH="1">
            <a:off x="10936724" y="1109334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1249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0" animBg="1"/>
      <p:bldP spid="5" grpId="0" animBg="1"/>
      <p:bldP spid="6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7732" y="1968009"/>
            <a:ext cx="11691925" cy="4416658"/>
            <a:chOff x="263979" y="2227531"/>
            <a:chExt cx="11691925" cy="4416658"/>
          </a:xfrm>
        </p:grpSpPr>
        <p:pic>
          <p:nvPicPr>
            <p:cNvPr id="648" name="Google Shape;648;g22ea7a29efa_0_1551"/>
            <p:cNvPicPr preferRelativeResize="0"/>
            <p:nvPr/>
          </p:nvPicPr>
          <p:blipFill rotWithShape="1">
            <a:blip r:embed="rId3">
              <a:alphaModFix/>
            </a:blip>
            <a:srcRect l="652" t="613" r="415" b="494"/>
            <a:stretch/>
          </p:blipFill>
          <p:spPr>
            <a:xfrm>
              <a:off x="263979" y="2227531"/>
              <a:ext cx="7808755" cy="4416658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61" name="Google Shape;661;g22ea7a29efa_0_1551"/>
            <p:cNvSpPr/>
            <p:nvPr/>
          </p:nvSpPr>
          <p:spPr>
            <a:xfrm>
              <a:off x="8683704" y="4250232"/>
              <a:ext cx="3272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ko-KR" alt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활동 프로그램 추천 팝업 표시</a:t>
              </a:r>
              <a:endParaRPr lang="en-US" altLang="ko-KR" sz="1400" dirty="0">
                <a:solidFill>
                  <a:srgbClr val="57555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  <a:p>
              <a:pPr>
                <a:buClr>
                  <a:srgbClr val="000000"/>
                </a:buClr>
                <a:buSzPts val="2100"/>
              </a:pPr>
              <a:r>
                <a:rPr lang="ko-KR" alt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선택 시 </a:t>
              </a:r>
              <a:r>
                <a:rPr lang="en-US" altLang="ko-KR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silverse</a:t>
              </a:r>
              <a:r>
                <a:rPr lang="en-US" altLang="ko-KR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어플로</a:t>
              </a:r>
              <a:r>
                <a:rPr lang="ko-KR" alt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이동 </a:t>
              </a:r>
              <a:endParaRPr lang="en-US" altLang="ko-KR" sz="1400" dirty="0">
                <a:solidFill>
                  <a:srgbClr val="57555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grpSp>
          <p:nvGrpSpPr>
            <p:cNvPr id="662" name="Google Shape;662;g22ea7a29efa_0_1551"/>
            <p:cNvGrpSpPr/>
            <p:nvPr/>
          </p:nvGrpSpPr>
          <p:grpSpPr>
            <a:xfrm>
              <a:off x="5898777" y="3792071"/>
              <a:ext cx="2761130" cy="1272987"/>
              <a:chOff x="7650479" y="3383280"/>
              <a:chExt cx="2507700" cy="1249800"/>
            </a:xfrm>
          </p:grpSpPr>
          <p:sp>
            <p:nvSpPr>
              <p:cNvPr id="663" name="Google Shape;663;g22ea7a29efa_0_1551"/>
              <p:cNvSpPr/>
              <p:nvPr/>
            </p:nvSpPr>
            <p:spPr>
              <a:xfrm>
                <a:off x="7650479" y="3383280"/>
                <a:ext cx="2136900" cy="124980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100"/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64" name="Google Shape;664;g22ea7a29efa_0_1551"/>
              <p:cNvCxnSpPr/>
              <p:nvPr/>
            </p:nvCxnSpPr>
            <p:spPr>
              <a:xfrm rot="10800000">
                <a:off x="9787379" y="4106491"/>
                <a:ext cx="3708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37" name="Google Shape;616;g22ea7a29efa_0_1417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4200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618;g22ea7a29efa_0_1417"/>
          <p:cNvSpPr/>
          <p:nvPr/>
        </p:nvSpPr>
        <p:spPr>
          <a:xfrm rot="10800000" flipH="1">
            <a:off x="9032717" y="43304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619;g22ea7a29efa_0_1417"/>
          <p:cNvGrpSpPr/>
          <p:nvPr/>
        </p:nvGrpSpPr>
        <p:grpSpPr>
          <a:xfrm>
            <a:off x="7757966" y="496627"/>
            <a:ext cx="4434162" cy="584735"/>
            <a:chOff x="7757966" y="746007"/>
            <a:chExt cx="4434162" cy="584735"/>
          </a:xfrm>
        </p:grpSpPr>
        <p:sp>
          <p:nvSpPr>
            <p:cNvPr id="41" name="Google Shape;620;g22ea7a29efa_0_1417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1;g22ea7a29efa_0_1417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22;g22ea7a29efa_0_1417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23;g22ea7a29efa_0_1417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46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52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50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기능 및 사회활동 프로그램 정보 지원 기능</a:t>
              </a:r>
            </a:p>
          </p:txBody>
        </p:sp>
      </p:grpSp>
      <p:sp>
        <p:nvSpPr>
          <p:cNvPr id="56" name="Google Shape;130;g22ea7a29efa_2_3"/>
          <p:cNvSpPr txBox="1"/>
          <p:nvPr/>
        </p:nvSpPr>
        <p:spPr>
          <a:xfrm>
            <a:off x="9510374" y="702956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7" name="Google Shape;130;g22ea7a29efa_2_3"/>
          <p:cNvSpPr txBox="1"/>
          <p:nvPr/>
        </p:nvSpPr>
        <p:spPr>
          <a:xfrm>
            <a:off x="10835580" y="702956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소개</a:t>
            </a:r>
          </a:p>
        </p:txBody>
      </p:sp>
      <p:cxnSp>
        <p:nvCxnSpPr>
          <p:cNvPr id="58" name="Google Shape;181;g22ea7a29efa_2_374"/>
          <p:cNvCxnSpPr/>
          <p:nvPr/>
        </p:nvCxnSpPr>
        <p:spPr>
          <a:xfrm flipH="1">
            <a:off x="10936724" y="1109334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177;g22ea7a29efa_2_374"/>
          <p:cNvSpPr txBox="1"/>
          <p:nvPr/>
        </p:nvSpPr>
        <p:spPr>
          <a:xfrm>
            <a:off x="203008" y="1199010"/>
            <a:ext cx="121471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손쉬운 조작을 위한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팝업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형식의 개인 맞춤형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사회활동 프로그램 정보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제공</a:t>
            </a:r>
          </a:p>
        </p:txBody>
      </p:sp>
      <p:grpSp>
        <p:nvGrpSpPr>
          <p:cNvPr id="60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61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954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/>
          <a:stretch/>
        </p:blipFill>
        <p:spPr>
          <a:xfrm>
            <a:off x="452859" y="2268638"/>
            <a:ext cx="7579730" cy="43122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4854318" y="2836738"/>
            <a:ext cx="5980459" cy="849908"/>
            <a:chOff x="6809301" y="2645268"/>
            <a:chExt cx="5980459" cy="849908"/>
          </a:xfrm>
        </p:grpSpPr>
        <p:sp>
          <p:nvSpPr>
            <p:cNvPr id="38" name="Google Shape;690;g22ea7a29efa_0_1585"/>
            <p:cNvSpPr/>
            <p:nvPr/>
          </p:nvSpPr>
          <p:spPr>
            <a:xfrm>
              <a:off x="6809301" y="2670032"/>
              <a:ext cx="3016266" cy="825144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9" name="Google Shape;692;g22ea7a29efa_0_1585"/>
            <p:cNvSpPr/>
            <p:nvPr/>
          </p:nvSpPr>
          <p:spPr>
            <a:xfrm>
              <a:off x="10825760" y="2645268"/>
              <a:ext cx="1964000" cy="3803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노인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선호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게임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제공</a:t>
              </a:r>
              <a:endParaRPr sz="1400" dirty="0">
                <a:solidFill>
                  <a:srgbClr val="57555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cxnSp>
          <p:nvCxnSpPr>
            <p:cNvPr id="43" name="Google Shape;691;g22ea7a29efa_0_1585"/>
            <p:cNvCxnSpPr/>
            <p:nvPr/>
          </p:nvCxnSpPr>
          <p:spPr>
            <a:xfrm flipH="1">
              <a:off x="9828096" y="2785642"/>
              <a:ext cx="997664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그룹 10"/>
          <p:cNvGrpSpPr/>
          <p:nvPr/>
        </p:nvGrpSpPr>
        <p:grpSpPr>
          <a:xfrm>
            <a:off x="444418" y="3478517"/>
            <a:ext cx="11103922" cy="3069154"/>
            <a:chOff x="274176" y="3384552"/>
            <a:chExt cx="9779636" cy="3069154"/>
          </a:xfrm>
        </p:grpSpPr>
        <p:sp>
          <p:nvSpPr>
            <p:cNvPr id="36" name="Google Shape;686;g22ea7a29efa_0_1585"/>
            <p:cNvSpPr/>
            <p:nvPr/>
          </p:nvSpPr>
          <p:spPr>
            <a:xfrm>
              <a:off x="274176" y="3384552"/>
              <a:ext cx="6603460" cy="3069154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0" name="Google Shape;685;g22ea7a29efa_0_1585"/>
            <p:cNvSpPr/>
            <p:nvPr/>
          </p:nvSpPr>
          <p:spPr>
            <a:xfrm>
              <a:off x="7910825" y="3392552"/>
              <a:ext cx="2142987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맞춤형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공공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및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민간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</a:p>
            <a:p>
              <a:pPr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복지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프로그램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추천</a:t>
              </a:r>
              <a:r>
                <a:rPr lang="en-US" sz="1400" dirty="0">
                  <a:solidFill>
                    <a:srgbClr val="575556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endParaRPr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cxnSp>
          <p:nvCxnSpPr>
            <p:cNvPr id="45" name="Google Shape;691;g22ea7a29efa_0_1585"/>
            <p:cNvCxnSpPr/>
            <p:nvPr/>
          </p:nvCxnSpPr>
          <p:spPr>
            <a:xfrm flipH="1">
              <a:off x="6877636" y="3647213"/>
              <a:ext cx="977104" cy="6939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TextBox 19"/>
          <p:cNvSpPr txBox="1"/>
          <p:nvPr/>
        </p:nvSpPr>
        <p:spPr>
          <a:xfrm>
            <a:off x="9018785" y="2458153"/>
            <a:ext cx="209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Silverse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어플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예시 화면</a:t>
            </a:r>
          </a:p>
        </p:txBody>
      </p:sp>
      <p:sp>
        <p:nvSpPr>
          <p:cNvPr id="109" name="이등변 삼각형 108"/>
          <p:cNvSpPr/>
          <p:nvPr/>
        </p:nvSpPr>
        <p:spPr>
          <a:xfrm rot="10800000">
            <a:off x="586256" y="2899348"/>
            <a:ext cx="145264" cy="112187"/>
          </a:xfrm>
          <a:prstGeom prst="triangl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025390" y="3478792"/>
            <a:ext cx="506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고스톱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756965" y="3471202"/>
            <a:ext cx="506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장기</a:t>
            </a:r>
            <a:endParaRPr lang="ko-KR" altLang="en-US" sz="800" dirty="0">
              <a:solidFill>
                <a:schemeClr val="bg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29424" y="3471202"/>
            <a:ext cx="506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바둑</a:t>
            </a:r>
          </a:p>
        </p:txBody>
      </p:sp>
      <p:sp>
        <p:nvSpPr>
          <p:cNvPr id="48" name="Google Shape;177;g22ea7a29efa_2_374"/>
          <p:cNvSpPr txBox="1"/>
          <p:nvPr/>
        </p:nvSpPr>
        <p:spPr>
          <a:xfrm>
            <a:off x="165141" y="1229208"/>
            <a:ext cx="1162425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그룹원과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대화하며 즐길 수 있는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콘텐츠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와 </a:t>
            </a:r>
          </a:p>
          <a:p>
            <a:pPr lvl="0"/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정보 접근성을 고려한 개인 맞춤 추천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사회활동 프로그램 정보 상세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제공 </a:t>
            </a:r>
          </a:p>
        </p:txBody>
      </p:sp>
      <p:sp>
        <p:nvSpPr>
          <p:cNvPr id="49" name="Google Shape;616;g22ea7a29efa_0_1417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4200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18;g22ea7a29efa_0_1417"/>
          <p:cNvSpPr/>
          <p:nvPr/>
        </p:nvSpPr>
        <p:spPr>
          <a:xfrm rot="10800000" flipH="1">
            <a:off x="9032717" y="43304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619;g22ea7a29efa_0_1417"/>
          <p:cNvGrpSpPr/>
          <p:nvPr/>
        </p:nvGrpSpPr>
        <p:grpSpPr>
          <a:xfrm>
            <a:off x="7757966" y="496627"/>
            <a:ext cx="4434162" cy="584735"/>
            <a:chOff x="7757966" y="746007"/>
            <a:chExt cx="4434162" cy="584735"/>
          </a:xfrm>
        </p:grpSpPr>
        <p:sp>
          <p:nvSpPr>
            <p:cNvPr id="52" name="Google Shape;620;g22ea7a29efa_0_1417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621;g22ea7a29efa_0_1417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622;g22ea7a29efa_0_1417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623;g22ea7a29efa_0_1417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58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64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62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직사각형 62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게임 기능 및 사회활동 프로그램 정보 지원 기능</a:t>
              </a:r>
            </a:p>
          </p:txBody>
        </p:sp>
      </p:grpSp>
      <p:sp>
        <p:nvSpPr>
          <p:cNvPr id="68" name="Google Shape;130;g22ea7a29efa_2_3"/>
          <p:cNvSpPr txBox="1"/>
          <p:nvPr/>
        </p:nvSpPr>
        <p:spPr>
          <a:xfrm>
            <a:off x="9510374" y="702956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69" name="Google Shape;130;g22ea7a29efa_2_3"/>
          <p:cNvSpPr txBox="1"/>
          <p:nvPr/>
        </p:nvSpPr>
        <p:spPr>
          <a:xfrm>
            <a:off x="10835580" y="702956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소개</a:t>
            </a:r>
          </a:p>
        </p:txBody>
      </p:sp>
      <p:cxnSp>
        <p:nvCxnSpPr>
          <p:cNvPr id="70" name="Google Shape;181;g22ea7a29efa_2_374"/>
          <p:cNvCxnSpPr/>
          <p:nvPr/>
        </p:nvCxnSpPr>
        <p:spPr>
          <a:xfrm flipH="1">
            <a:off x="10936724" y="1109334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1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72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126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78592" y="-1209"/>
            <a:ext cx="5513408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1658600" y="0"/>
            <a:ext cx="533400" cy="5524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6993845" y="243295"/>
            <a:ext cx="6056937" cy="5425802"/>
            <a:chOff x="6299364" y="136972"/>
            <a:chExt cx="6056937" cy="5425802"/>
          </a:xfrm>
        </p:grpSpPr>
        <p:sp>
          <p:nvSpPr>
            <p:cNvPr id="5" name="Google Shape;85;p2"/>
            <p:cNvSpPr txBox="1"/>
            <p:nvPr/>
          </p:nvSpPr>
          <p:spPr>
            <a:xfrm>
              <a:off x="6531303" y="136972"/>
              <a:ext cx="1633848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목차</a:t>
              </a:r>
              <a:endParaRPr sz="4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5" name="Google Shape;85;p2"/>
            <p:cNvSpPr txBox="1"/>
            <p:nvPr/>
          </p:nvSpPr>
          <p:spPr>
            <a:xfrm>
              <a:off x="6781329" y="1450247"/>
              <a:ext cx="557497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01. 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제안 개요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6" name="Google Shape;85;p2"/>
            <p:cNvSpPr txBox="1"/>
            <p:nvPr/>
          </p:nvSpPr>
          <p:spPr>
            <a:xfrm>
              <a:off x="6781329" y="2646696"/>
              <a:ext cx="557497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02. 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솔루션 소개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Google Shape;85;p2"/>
            <p:cNvSpPr txBox="1"/>
            <p:nvPr/>
          </p:nvSpPr>
          <p:spPr>
            <a:xfrm>
              <a:off x="6781329" y="3843145"/>
              <a:ext cx="557497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03. 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구현 방안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8" name="Google Shape;85;p2"/>
            <p:cNvSpPr txBox="1"/>
            <p:nvPr/>
          </p:nvSpPr>
          <p:spPr>
            <a:xfrm>
              <a:off x="6781329" y="5039594"/>
              <a:ext cx="557497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04. 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기대효과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9" name="Google Shape;130;g22ea7a29efa_2_3"/>
            <p:cNvSpPr txBox="1"/>
            <p:nvPr/>
          </p:nvSpPr>
          <p:spPr>
            <a:xfrm>
              <a:off x="7410400" y="1857221"/>
              <a:ext cx="17336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- 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사업</a:t>
              </a: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제안</a:t>
              </a: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배경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제도적 한계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20" name="Google Shape;131;g22ea7a29efa_2_3"/>
            <p:cNvSpPr txBox="1"/>
            <p:nvPr/>
          </p:nvSpPr>
          <p:spPr>
            <a:xfrm>
              <a:off x="7453815" y="3058480"/>
              <a:ext cx="21150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-  Silverse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-  Silverse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주요</a:t>
              </a: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기능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21" name="Google Shape;132;g22ea7a29efa_2_3"/>
            <p:cNvSpPr txBox="1"/>
            <p:nvPr/>
          </p:nvSpPr>
          <p:spPr>
            <a:xfrm>
              <a:off x="7410400" y="4275315"/>
              <a:ext cx="2318200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</a:t>
              </a: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구성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  <a:buClr>
                  <a:schemeClr val="dk1"/>
                </a:buClr>
              </a:pP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-  </a:t>
              </a:r>
              <a:r>
                <a:rPr lang="ko-KR" alt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인프라</a:t>
              </a:r>
              <a:r>
                <a:rPr lang="en-US" sz="1400" dirty="0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sz="1400" dirty="0" err="1">
                  <a:solidFill>
                    <a:srgbClr val="00206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구성</a:t>
              </a:r>
              <a:endParaRPr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99364" y="276225"/>
              <a:ext cx="114300" cy="65903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2060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6306974" y="1654511"/>
              <a:ext cx="106690" cy="11465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306974" y="2853137"/>
              <a:ext cx="106690" cy="11465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306974" y="4051763"/>
              <a:ext cx="106690" cy="11465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306974" y="5250389"/>
              <a:ext cx="106690" cy="11465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Google Shape;132;g22ea7a29efa_2_3"/>
          <p:cNvSpPr txBox="1"/>
          <p:nvPr/>
        </p:nvSpPr>
        <p:spPr>
          <a:xfrm>
            <a:off x="8104881" y="5603743"/>
            <a:ext cx="2318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  <a:endParaRPr lang="en-US" altLang="ko-KR"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방안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2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23" name="Google Shape;432;g2568ebf055b_7_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433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44477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b="9153"/>
          <a:stretch/>
        </p:blipFill>
        <p:spPr>
          <a:xfrm>
            <a:off x="1" y="2686922"/>
            <a:ext cx="6061398" cy="4177057"/>
          </a:xfrm>
          <a:prstGeom prst="rect">
            <a:avLst/>
          </a:prstGeom>
        </p:spPr>
      </p:pic>
      <p:sp>
        <p:nvSpPr>
          <p:cNvPr id="80" name="모서리가 둥근 직사각형 79"/>
          <p:cNvSpPr/>
          <p:nvPr/>
        </p:nvSpPr>
        <p:spPr>
          <a:xfrm>
            <a:off x="15827" y="1738705"/>
            <a:ext cx="9501207" cy="5117695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167025" y="2500186"/>
            <a:ext cx="3272168" cy="2906669"/>
            <a:chOff x="-57724" y="2233780"/>
            <a:chExt cx="3272168" cy="2906669"/>
          </a:xfrm>
        </p:grpSpPr>
        <p:grpSp>
          <p:nvGrpSpPr>
            <p:cNvPr id="41" name="그룹 40"/>
            <p:cNvGrpSpPr/>
            <p:nvPr/>
          </p:nvGrpSpPr>
          <p:grpSpPr>
            <a:xfrm>
              <a:off x="-57724" y="2233780"/>
              <a:ext cx="3272168" cy="2906669"/>
              <a:chOff x="-110808" y="2217613"/>
              <a:chExt cx="3272168" cy="2906669"/>
            </a:xfrm>
          </p:grpSpPr>
          <p:sp>
            <p:nvSpPr>
              <p:cNvPr id="45" name="Google Shape;630;g22ea7a29efa_0_1417"/>
              <p:cNvSpPr/>
              <p:nvPr/>
            </p:nvSpPr>
            <p:spPr>
              <a:xfrm>
                <a:off x="-53085" y="2217613"/>
                <a:ext cx="3207785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3000"/>
                </a:pPr>
                <a:r>
                  <a:rPr lang="ko-KR" altLang="en-US" sz="16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우울감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탐지 및 고위험군 추출 </a:t>
                </a: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-110808" y="2664659"/>
                <a:ext cx="3272168" cy="2459623"/>
                <a:chOff x="-57725" y="2386824"/>
                <a:chExt cx="3272168" cy="2459623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-9166" y="4234919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0" y="3314011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-1" y="2386824"/>
                  <a:ext cx="3207784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-57725" y="3473194"/>
                  <a:ext cx="320778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음성 데이터 주파수 인식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-1" y="2527138"/>
                  <a:ext cx="32077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음성 주파수 수집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6659" y="438857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우울감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 예측</a:t>
                  </a:r>
                </a:p>
              </p:txBody>
            </p:sp>
          </p:grpSp>
        </p:grpSp>
        <p:cxnSp>
          <p:nvCxnSpPr>
            <p:cNvPr id="42" name="직선 화살표 연결선 41"/>
            <p:cNvCxnSpPr/>
            <p:nvPr/>
          </p:nvCxnSpPr>
          <p:spPr>
            <a:xfrm>
              <a:off x="1603890" y="3288154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1603890" y="4208831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oogle Shape;707;g22ea7a29efa_0_1454"/>
          <p:cNvGrpSpPr/>
          <p:nvPr/>
        </p:nvGrpSpPr>
        <p:grpSpPr>
          <a:xfrm>
            <a:off x="7757966" y="746007"/>
            <a:ext cx="4434162" cy="584735"/>
            <a:chOff x="7757966" y="746007"/>
            <a:chExt cx="4434162" cy="584735"/>
          </a:xfrm>
        </p:grpSpPr>
        <p:sp>
          <p:nvSpPr>
            <p:cNvPr id="88" name="Google Shape;708;g22ea7a29efa_0_145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709;g22ea7a29efa_0_145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710;g22ea7a29efa_0_145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711;g22ea7a29efa_0_145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177;g22ea7a29efa_2_374"/>
          <p:cNvSpPr txBox="1"/>
          <p:nvPr/>
        </p:nvSpPr>
        <p:spPr>
          <a:xfrm>
            <a:off x="165141" y="1228548"/>
            <a:ext cx="116242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 음성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주파수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분석을 통한 노인 </a:t>
            </a:r>
            <a:r>
              <a:rPr lang="ko-KR" altLang="en-US" sz="2400" dirty="0" err="1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우울감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관리 대상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파악 및 관리자 대시보드 제공</a:t>
            </a:r>
          </a:p>
        </p:txBody>
      </p:sp>
      <p:sp>
        <p:nvSpPr>
          <p:cNvPr id="93" name="Google Shape;616;g22ea7a29efa_0_1417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4200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618;g22ea7a29efa_0_1417"/>
          <p:cNvSpPr/>
          <p:nvPr/>
        </p:nvSpPr>
        <p:spPr>
          <a:xfrm rot="10800000" flipH="1">
            <a:off x="9032717" y="43304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619;g22ea7a29efa_0_1417"/>
          <p:cNvGrpSpPr/>
          <p:nvPr/>
        </p:nvGrpSpPr>
        <p:grpSpPr>
          <a:xfrm>
            <a:off x="7757966" y="496627"/>
            <a:ext cx="4434162" cy="584735"/>
            <a:chOff x="7757966" y="746007"/>
            <a:chExt cx="4434162" cy="584735"/>
          </a:xfrm>
        </p:grpSpPr>
        <p:sp>
          <p:nvSpPr>
            <p:cNvPr id="96" name="Google Shape;620;g22ea7a29efa_0_1417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1;g22ea7a29efa_0_1417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2;g22ea7a29efa_0_1417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3;g22ea7a29efa_0_1417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101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107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105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직사각형 105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4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대화 내 </a:t>
              </a:r>
              <a:r>
                <a:rPr lang="ko-KR" altLang="en-US" sz="36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우울감</a:t>
              </a:r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및 우울 관리 대상 파악 기능</a:t>
              </a:r>
            </a:p>
          </p:txBody>
        </p:sp>
      </p:grpSp>
      <p:sp>
        <p:nvSpPr>
          <p:cNvPr id="111" name="Google Shape;130;g22ea7a29efa_2_3"/>
          <p:cNvSpPr txBox="1"/>
          <p:nvPr/>
        </p:nvSpPr>
        <p:spPr>
          <a:xfrm>
            <a:off x="9510374" y="702956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112" name="Google Shape;130;g22ea7a29efa_2_3"/>
          <p:cNvSpPr txBox="1"/>
          <p:nvPr/>
        </p:nvSpPr>
        <p:spPr>
          <a:xfrm>
            <a:off x="10835580" y="702956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소개</a:t>
            </a:r>
          </a:p>
        </p:txBody>
      </p:sp>
      <p:cxnSp>
        <p:nvCxnSpPr>
          <p:cNvPr id="113" name="Google Shape;181;g22ea7a29efa_2_374"/>
          <p:cNvCxnSpPr/>
          <p:nvPr/>
        </p:nvCxnSpPr>
        <p:spPr>
          <a:xfrm flipH="1">
            <a:off x="10936724" y="1109334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4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15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그룹 138"/>
          <p:cNvGrpSpPr/>
          <p:nvPr/>
        </p:nvGrpSpPr>
        <p:grpSpPr>
          <a:xfrm>
            <a:off x="5400000" y="1800000"/>
            <a:ext cx="5798186" cy="4845684"/>
            <a:chOff x="958215" y="335915"/>
            <a:chExt cx="5798186" cy="4845684"/>
          </a:xfrm>
        </p:grpSpPr>
        <p:grpSp>
          <p:nvGrpSpPr>
            <p:cNvPr id="140" name="그룹 139"/>
            <p:cNvGrpSpPr/>
            <p:nvPr/>
          </p:nvGrpSpPr>
          <p:grpSpPr>
            <a:xfrm>
              <a:off x="958215" y="335915"/>
              <a:ext cx="5798186" cy="4337686"/>
              <a:chOff x="958214" y="335915"/>
              <a:chExt cx="6950743" cy="4337686"/>
            </a:xfrm>
          </p:grpSpPr>
          <p:pic>
            <p:nvPicPr>
              <p:cNvPr id="148" name="Picture 6" descr="컴퓨터 모니터가 화면이 안나와요!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886"/>
              <a:stretch/>
            </p:blipFill>
            <p:spPr bwMode="auto">
              <a:xfrm>
                <a:off x="958214" y="335915"/>
                <a:ext cx="6950743" cy="4337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9" name="직사각형 148"/>
              <p:cNvSpPr/>
              <p:nvPr/>
            </p:nvSpPr>
            <p:spPr>
              <a:xfrm>
                <a:off x="1243345" y="605743"/>
                <a:ext cx="6380480" cy="3824017"/>
              </a:xfrm>
              <a:prstGeom prst="rect">
                <a:avLst/>
              </a:prstGeom>
              <a:solidFill>
                <a:srgbClr val="F0F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1" name="Picture 2" descr="https://lh3.googleusercontent.com/kguWeQfoeLxFHdQxjIyfJRL_8FvOLLrh3oyd-9Si0JgDF1rfUA8QIDfJc7iExnNj37IT8FeiMbYglJ8yK2w2IellYW-cr77MbrZQnla8jRONHMWJiscrbWuKitzc7o6xzC6MGXk1kYrvpB8=s204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7370" y="646413"/>
              <a:ext cx="4269585" cy="3742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6" descr="컴퓨터 모니터가 화면이 안나와요!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84"/>
            <a:stretch/>
          </p:blipFill>
          <p:spPr bwMode="auto">
            <a:xfrm>
              <a:off x="958215" y="4638040"/>
              <a:ext cx="5798186" cy="543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3" name="그룹 142"/>
            <p:cNvGrpSpPr/>
            <p:nvPr/>
          </p:nvGrpSpPr>
          <p:grpSpPr>
            <a:xfrm>
              <a:off x="6122439" y="633683"/>
              <a:ext cx="396110" cy="3796078"/>
              <a:chOff x="9537539" y="-644351"/>
              <a:chExt cx="579115" cy="5664681"/>
            </a:xfrm>
          </p:grpSpPr>
          <p:pic>
            <p:nvPicPr>
              <p:cNvPr id="146" name="그림 145"/>
              <p:cNvPicPr>
                <a:picLocks noChangeAspect="1"/>
              </p:cNvPicPr>
              <p:nvPr/>
            </p:nvPicPr>
            <p:blipFill rotWithShape="1">
              <a:blip r:embed="rId9"/>
              <a:srcRect l="12863" t="-1" r="293" b="54823"/>
              <a:stretch/>
            </p:blipFill>
            <p:spPr>
              <a:xfrm>
                <a:off x="9537539" y="-644351"/>
                <a:ext cx="579115" cy="4252183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9"/>
              <a:srcRect l="6174" t="70395" r="7040"/>
              <a:stretch/>
            </p:blipFill>
            <p:spPr>
              <a:xfrm>
                <a:off x="9537539" y="2233914"/>
                <a:ext cx="578734" cy="2786416"/>
              </a:xfrm>
              <a:prstGeom prst="rect">
                <a:avLst/>
              </a:prstGeom>
            </p:spPr>
          </p:pic>
        </p:grpSp>
        <p:pic>
          <p:nvPicPr>
            <p:cNvPr id="144" name="그림 143"/>
            <p:cNvPicPr>
              <a:picLocks noChangeAspect="1"/>
            </p:cNvPicPr>
            <p:nvPr/>
          </p:nvPicPr>
          <p:blipFill rotWithShape="1">
            <a:blip r:embed="rId10"/>
            <a:srcRect l="-1" r="-179852" b="74465"/>
            <a:stretch/>
          </p:blipFill>
          <p:spPr>
            <a:xfrm>
              <a:off x="5916955" y="605742"/>
              <a:ext cx="533190" cy="1924098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10"/>
            <a:srcRect l="-427203" t="65079"/>
            <a:stretch/>
          </p:blipFill>
          <p:spPr>
            <a:xfrm>
              <a:off x="5103006" y="1798319"/>
              <a:ext cx="1004480" cy="2631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716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10428"/>
          <a:stretch/>
        </p:blipFill>
        <p:spPr>
          <a:xfrm>
            <a:off x="14143" y="2714998"/>
            <a:ext cx="7682268" cy="4141402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15827" y="1738705"/>
            <a:ext cx="9501207" cy="5117695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318894" y="2230877"/>
            <a:ext cx="3089109" cy="3591478"/>
            <a:chOff x="-88083" y="1761904"/>
            <a:chExt cx="3249748" cy="3869478"/>
          </a:xfrm>
        </p:grpSpPr>
        <p:grpSp>
          <p:nvGrpSpPr>
            <p:cNvPr id="40" name="그룹 39"/>
            <p:cNvGrpSpPr/>
            <p:nvPr/>
          </p:nvGrpSpPr>
          <p:grpSpPr>
            <a:xfrm>
              <a:off x="-88083" y="1761904"/>
              <a:ext cx="3249748" cy="2933557"/>
              <a:chOff x="-15729" y="2233780"/>
              <a:chExt cx="3249748" cy="2933557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-15729" y="2233780"/>
                <a:ext cx="3249748" cy="2933557"/>
                <a:chOff x="-68813" y="2217613"/>
                <a:chExt cx="3249748" cy="2933557"/>
              </a:xfrm>
            </p:grpSpPr>
            <p:sp>
              <p:nvSpPr>
                <p:cNvPr id="45" name="Google Shape;630;g22ea7a29efa_0_1417"/>
                <p:cNvSpPr/>
                <p:nvPr/>
              </p:nvSpPr>
              <p:spPr>
                <a:xfrm>
                  <a:off x="-53085" y="2217613"/>
                  <a:ext cx="3207785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3000"/>
                  </a:pPr>
                  <a:r>
                    <a:rPr lang="ko-KR" alt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성향 파악 </a:t>
                  </a:r>
                </a:p>
              </p:txBody>
            </p:sp>
            <p:grpSp>
              <p:nvGrpSpPr>
                <p:cNvPr id="46" name="그룹 45"/>
                <p:cNvGrpSpPr/>
                <p:nvPr/>
              </p:nvGrpSpPr>
              <p:grpSpPr>
                <a:xfrm>
                  <a:off x="-68813" y="2664659"/>
                  <a:ext cx="3249748" cy="2486511"/>
                  <a:chOff x="-15730" y="2386824"/>
                  <a:chExt cx="3249748" cy="2486511"/>
                </a:xfrm>
              </p:grpSpPr>
              <p:sp>
                <p:nvSpPr>
                  <p:cNvPr id="47" name="직사각형 46"/>
                  <p:cNvSpPr/>
                  <p:nvPr/>
                </p:nvSpPr>
                <p:spPr>
                  <a:xfrm>
                    <a:off x="0" y="4261807"/>
                    <a:ext cx="3207783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직사각형 48"/>
                  <p:cNvSpPr/>
                  <p:nvPr/>
                </p:nvSpPr>
                <p:spPr>
                  <a:xfrm>
                    <a:off x="0" y="3314011"/>
                    <a:ext cx="3207783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직사각형 49"/>
                  <p:cNvSpPr/>
                  <p:nvPr/>
                </p:nvSpPr>
                <p:spPr>
                  <a:xfrm>
                    <a:off x="-1" y="2386824"/>
                    <a:ext cx="3207784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-15730" y="3469049"/>
                    <a:ext cx="3207785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rPr>
                      <a:t>음성인식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-2" y="2527138"/>
                    <a:ext cx="3207784" cy="3316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rPr>
                      <a:t>대화 내용 중 관련 키워드</a:t>
                    </a:r>
                  </a:p>
                </p:txBody>
              </p:sp>
              <p:sp>
                <p:nvSpPr>
                  <p:cNvPr id="53" name="직사각형 52"/>
                  <p:cNvSpPr/>
                  <p:nvPr/>
                </p:nvSpPr>
                <p:spPr>
                  <a:xfrm>
                    <a:off x="-1" y="4401771"/>
                    <a:ext cx="3207784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endPara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6234" y="4411030"/>
                    <a:ext cx="3207784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Arial"/>
                        <a:sym typeface="Arial"/>
                      </a:rPr>
                      <a:t>성향 파악</a:t>
                    </a:r>
                  </a:p>
                </p:txBody>
              </p:sp>
            </p:grpSp>
          </p:grpSp>
          <p:cxnSp>
            <p:nvCxnSpPr>
              <p:cNvPr id="42" name="직선 화살표 연결선 41"/>
              <p:cNvCxnSpPr/>
              <p:nvPr/>
            </p:nvCxnSpPr>
            <p:spPr>
              <a:xfrm>
                <a:off x="1603890" y="3288154"/>
                <a:ext cx="1" cy="315659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/>
              <p:cNvCxnSpPr/>
              <p:nvPr/>
            </p:nvCxnSpPr>
            <p:spPr>
              <a:xfrm>
                <a:off x="1603890" y="4213831"/>
                <a:ext cx="1" cy="315659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직사각형 54"/>
            <p:cNvSpPr/>
            <p:nvPr/>
          </p:nvSpPr>
          <p:spPr>
            <a:xfrm>
              <a:off x="-46119" y="5019854"/>
              <a:ext cx="3207783" cy="6115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일자리 및 프로그램 매칭</a:t>
              </a: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518297" y="4693422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Google Shape;177;g22ea7a29efa_2_374"/>
          <p:cNvSpPr txBox="1"/>
          <p:nvPr/>
        </p:nvSpPr>
        <p:spPr>
          <a:xfrm>
            <a:off x="165141" y="1228548"/>
            <a:ext cx="116242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대화 내 음성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키워드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분석을 통한 노인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성향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파악 및 관리자 대시보드 제공</a:t>
            </a:r>
          </a:p>
        </p:txBody>
      </p:sp>
      <p:sp>
        <p:nvSpPr>
          <p:cNvPr id="61" name="Google Shape;616;g22ea7a29efa_0_1417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4200"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18;g22ea7a29efa_0_1417"/>
          <p:cNvSpPr/>
          <p:nvPr/>
        </p:nvSpPr>
        <p:spPr>
          <a:xfrm rot="10800000" flipH="1">
            <a:off x="9032717" y="43304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19;g22ea7a29efa_0_1417"/>
          <p:cNvGrpSpPr/>
          <p:nvPr/>
        </p:nvGrpSpPr>
        <p:grpSpPr>
          <a:xfrm>
            <a:off x="7757966" y="496627"/>
            <a:ext cx="4434162" cy="584735"/>
            <a:chOff x="7757966" y="746007"/>
            <a:chExt cx="4434162" cy="584735"/>
          </a:xfrm>
        </p:grpSpPr>
        <p:sp>
          <p:nvSpPr>
            <p:cNvPr id="64" name="Google Shape;620;g22ea7a29efa_0_1417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21;g22ea7a29efa_0_1417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22;g22ea7a29efa_0_1417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23;g22ea7a29efa_0_1417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69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75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73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직사각형 73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대화 내 성향 파악 및 통합 대시보드 제공</a:t>
              </a:r>
            </a:p>
          </p:txBody>
        </p:sp>
      </p:grpSp>
      <p:sp>
        <p:nvSpPr>
          <p:cNvPr id="79" name="Google Shape;130;g22ea7a29efa_2_3"/>
          <p:cNvSpPr txBox="1"/>
          <p:nvPr/>
        </p:nvSpPr>
        <p:spPr>
          <a:xfrm>
            <a:off x="9510374" y="702956"/>
            <a:ext cx="132520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Silverse 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소개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80" name="Google Shape;130;g22ea7a29efa_2_3"/>
          <p:cNvSpPr txBox="1"/>
          <p:nvPr/>
        </p:nvSpPr>
        <p:spPr>
          <a:xfrm>
            <a:off x="10835580" y="702956"/>
            <a:ext cx="1364153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주요 기능 소개</a:t>
            </a:r>
          </a:p>
        </p:txBody>
      </p:sp>
      <p:cxnSp>
        <p:nvCxnSpPr>
          <p:cNvPr id="92" name="Google Shape;181;g22ea7a29efa_2_374"/>
          <p:cNvCxnSpPr/>
          <p:nvPr/>
        </p:nvCxnSpPr>
        <p:spPr>
          <a:xfrm flipH="1">
            <a:off x="10936724" y="1109334"/>
            <a:ext cx="1183903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95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그룹 97"/>
          <p:cNvGrpSpPr/>
          <p:nvPr/>
        </p:nvGrpSpPr>
        <p:grpSpPr>
          <a:xfrm>
            <a:off x="5400000" y="1800000"/>
            <a:ext cx="5798186" cy="4845684"/>
            <a:chOff x="815647" y="1571117"/>
            <a:chExt cx="5798186" cy="4845684"/>
          </a:xfrm>
        </p:grpSpPr>
        <p:grpSp>
          <p:nvGrpSpPr>
            <p:cNvPr id="99" name="그룹 98"/>
            <p:cNvGrpSpPr/>
            <p:nvPr/>
          </p:nvGrpSpPr>
          <p:grpSpPr>
            <a:xfrm>
              <a:off x="815647" y="1571117"/>
              <a:ext cx="5798186" cy="4845684"/>
              <a:chOff x="958215" y="335915"/>
              <a:chExt cx="5798186" cy="4845684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958215" y="335915"/>
                <a:ext cx="5798186" cy="4337686"/>
                <a:chOff x="958214" y="335915"/>
                <a:chExt cx="6950743" cy="4337686"/>
              </a:xfrm>
            </p:grpSpPr>
            <p:pic>
              <p:nvPicPr>
                <p:cNvPr id="109" name="Picture 6" descr="컴퓨터 모니터가 화면이 안나와요!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886"/>
                <a:stretch/>
              </p:blipFill>
              <p:spPr bwMode="auto">
                <a:xfrm>
                  <a:off x="958214" y="335915"/>
                  <a:ext cx="6950743" cy="43376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0" name="직사각형 109"/>
                <p:cNvSpPr/>
                <p:nvPr/>
              </p:nvSpPr>
              <p:spPr>
                <a:xfrm>
                  <a:off x="1243345" y="605743"/>
                  <a:ext cx="6380480" cy="3824017"/>
                </a:xfrm>
                <a:prstGeom prst="rect">
                  <a:avLst/>
                </a:prstGeom>
                <a:solidFill>
                  <a:srgbClr val="F0F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2" name="Picture 2" descr="https://lh3.googleusercontent.com/kguWeQfoeLxFHdQxjIyfJRL_8FvOLLrh3oyd-9Si0JgDF1rfUA8QIDfJc7iExnNj37IT8FeiMbYglJ8yK2w2IellYW-cr77MbrZQnla8jRONHMWJiscrbWuKitzc7o6xzC6MGXk1kYrvpB8=s204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7370" y="646413"/>
                <a:ext cx="4269585" cy="3742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6" descr="컴퓨터 모니터가 화면이 안나와요!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384"/>
              <a:stretch/>
            </p:blipFill>
            <p:spPr bwMode="auto">
              <a:xfrm>
                <a:off x="958215" y="4638040"/>
                <a:ext cx="5798186" cy="543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" name="그룹 103"/>
              <p:cNvGrpSpPr/>
              <p:nvPr/>
            </p:nvGrpSpPr>
            <p:grpSpPr>
              <a:xfrm>
                <a:off x="6122439" y="633683"/>
                <a:ext cx="396110" cy="3796078"/>
                <a:chOff x="9537539" y="-644351"/>
                <a:chExt cx="579115" cy="5664681"/>
              </a:xfrm>
            </p:grpSpPr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2863" t="-1" r="293" b="54823"/>
                <a:stretch/>
              </p:blipFill>
              <p:spPr>
                <a:xfrm>
                  <a:off x="9537539" y="-644351"/>
                  <a:ext cx="579115" cy="4252183"/>
                </a:xfrm>
                <a:prstGeom prst="rect">
                  <a:avLst/>
                </a:prstGeom>
              </p:spPr>
            </p:pic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6174" t="70395" r="7040"/>
                <a:stretch/>
              </p:blipFill>
              <p:spPr>
                <a:xfrm>
                  <a:off x="9537539" y="2233914"/>
                  <a:ext cx="578734" cy="2786416"/>
                </a:xfrm>
                <a:prstGeom prst="rect">
                  <a:avLst/>
                </a:prstGeom>
              </p:spPr>
            </p:pic>
          </p:grpSp>
          <p:pic>
            <p:nvPicPr>
              <p:cNvPr id="105" name="그림 104"/>
              <p:cNvPicPr>
                <a:picLocks noChangeAspect="1"/>
              </p:cNvPicPr>
              <p:nvPr/>
            </p:nvPicPr>
            <p:blipFill rotWithShape="1">
              <a:blip r:embed="rId10"/>
              <a:srcRect l="-1" r="-179852" b="74465"/>
              <a:stretch/>
            </p:blipFill>
            <p:spPr>
              <a:xfrm>
                <a:off x="5916955" y="605742"/>
                <a:ext cx="533190" cy="1924098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>
                <a:picLocks noChangeAspect="1"/>
              </p:cNvPicPr>
              <p:nvPr/>
            </p:nvPicPr>
            <p:blipFill rotWithShape="1">
              <a:blip r:embed="rId10"/>
              <a:srcRect l="-427203" t="65079"/>
              <a:stretch/>
            </p:blipFill>
            <p:spPr>
              <a:xfrm>
                <a:off x="5103006" y="1798319"/>
                <a:ext cx="1004480" cy="2631440"/>
              </a:xfrm>
              <a:prstGeom prst="rect">
                <a:avLst/>
              </a:prstGeom>
            </p:spPr>
          </p:pic>
        </p:grpSp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87837" y="1855951"/>
              <a:ext cx="4696861" cy="3809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149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5883169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7154" y="1537078"/>
            <a:ext cx="5456015" cy="3452176"/>
            <a:chOff x="3822645" y="866518"/>
            <a:chExt cx="5456015" cy="3452176"/>
          </a:xfrm>
        </p:grpSpPr>
        <p:sp>
          <p:nvSpPr>
            <p:cNvPr id="22" name="Google Shape;524;g22ea7a29efa_0_1282"/>
            <p:cNvSpPr txBox="1"/>
            <p:nvPr/>
          </p:nvSpPr>
          <p:spPr>
            <a:xfrm>
              <a:off x="3822645" y="897296"/>
              <a:ext cx="405784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sz="56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CHAPTER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3" name="Google Shape;527;g22ea7a29efa_0_1282"/>
            <p:cNvSpPr txBox="1"/>
            <p:nvPr/>
          </p:nvSpPr>
          <p:spPr>
            <a:xfrm>
              <a:off x="7028960" y="866518"/>
              <a:ext cx="224970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03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9" name="Google Shape;533;g22ea7a29efa_0_1282"/>
            <p:cNvSpPr txBox="1"/>
            <p:nvPr/>
          </p:nvSpPr>
          <p:spPr>
            <a:xfrm>
              <a:off x="6381463" y="3303072"/>
              <a:ext cx="232149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01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서비스 구성</a:t>
              </a:r>
              <a:endPara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02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인프라 구성</a:t>
              </a:r>
            </a:p>
          </p:txBody>
        </p:sp>
        <p:sp>
          <p:nvSpPr>
            <p:cNvPr id="30" name="Google Shape;534;g22ea7a29efa_0_1282"/>
            <p:cNvSpPr txBox="1"/>
            <p:nvPr/>
          </p:nvSpPr>
          <p:spPr>
            <a:xfrm>
              <a:off x="4102269" y="1899485"/>
              <a:ext cx="199578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구현 방안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3" name="Google Shape;525;g22ea7a29efa_0_1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412" y="3481980"/>
            <a:ext cx="2985972" cy="3778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5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6812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014" b="-2068"/>
          <a:stretch/>
        </p:blipFill>
        <p:spPr>
          <a:xfrm>
            <a:off x="4483446" y="1140722"/>
            <a:ext cx="7708024" cy="5636251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2690263" y="1116964"/>
            <a:ext cx="9501207" cy="5753418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381608" y="1265231"/>
            <a:ext cx="3512104" cy="55281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9" name="Google Shape;859;p8"/>
          <p:cNvSpPr txBox="1"/>
          <p:nvPr/>
        </p:nvSpPr>
        <p:spPr>
          <a:xfrm>
            <a:off x="2556829" y="4462327"/>
            <a:ext cx="1636128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b="1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통합</a:t>
            </a:r>
            <a:r>
              <a:rPr lang="en-US" b="1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en-US" b="1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구성</a:t>
            </a:r>
            <a:endParaRPr sz="1600" b="1" dirty="0">
              <a:solidFill>
                <a:schemeClr val="dk1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5248" y="1828251"/>
            <a:ext cx="6045902" cy="4549133"/>
            <a:chOff x="-78029" y="1839717"/>
            <a:chExt cx="6045902" cy="4549133"/>
          </a:xfrm>
        </p:grpSpPr>
        <p:sp>
          <p:nvSpPr>
            <p:cNvPr id="860" name="Google Shape;860;p8"/>
            <p:cNvSpPr txBox="1"/>
            <p:nvPr/>
          </p:nvSpPr>
          <p:spPr>
            <a:xfrm>
              <a:off x="505873" y="5588657"/>
              <a:ext cx="5462000" cy="800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기가지니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기본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제공</a:t>
              </a:r>
              <a:endParaRPr lang="en-US" sz="1600" dirty="0">
                <a:solidFill>
                  <a:schemeClr val="bg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oto Sans"/>
                <a:sym typeface="Noto Sans"/>
              </a:endParaRPr>
            </a:p>
            <a:p>
              <a:endParaRPr sz="1600" dirty="0">
                <a:solidFill>
                  <a:schemeClr val="bg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oto Sans"/>
                <a:sym typeface="Noto Sans"/>
              </a:endParaRPr>
            </a:p>
            <a:p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추가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지원이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필요한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가구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선정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후  IPTV 및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인터넷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제공</a:t>
              </a:r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endParaRPr sz="1600" dirty="0">
                <a:solidFill>
                  <a:schemeClr val="bg2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869" name="Google Shape;869;p8"/>
            <p:cNvSpPr txBox="1"/>
            <p:nvPr/>
          </p:nvSpPr>
          <p:spPr>
            <a:xfrm>
              <a:off x="505873" y="5090169"/>
              <a:ext cx="5028200" cy="394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pPr>
                <a:spcBef>
                  <a:spcPts val="240"/>
                </a:spcBef>
              </a:pPr>
              <a:r>
                <a:rPr lang="ko-KR" altLang="en-US" sz="1600" dirty="0" err="1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기가지니</a:t>
              </a:r>
              <a:r>
                <a:rPr lang="ko-KR" altLang="en-US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 </a:t>
              </a:r>
              <a:r>
                <a:rPr lang="en-US" altLang="ko-KR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+ </a:t>
              </a:r>
              <a:r>
                <a:rPr lang="en-US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IPTV (optional) + </a:t>
              </a:r>
              <a:r>
                <a:rPr lang="en-US" sz="1600" dirty="0" err="1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인터넷</a:t>
              </a:r>
              <a:r>
                <a:rPr lang="en-US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 (optional)</a:t>
              </a:r>
              <a:endParaRPr sz="16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40966" name="Picture 6" descr="원룸공유기 인기상품 비교목록 - cappleblog.co.k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00" t="1806" r="12825" b="3850"/>
            <a:stretch/>
          </p:blipFill>
          <p:spPr bwMode="auto">
            <a:xfrm rot="787686">
              <a:off x="3663235" y="2801902"/>
              <a:ext cx="1632030" cy="2129742"/>
            </a:xfrm>
            <a:prstGeom prst="ellipse">
              <a:avLst/>
            </a:prstGeom>
            <a:noFill/>
            <a:effectLst>
              <a:softEdge rad="50800"/>
            </a:effectLst>
            <a:scene3d>
              <a:camera prst="orthographicFront">
                <a:rot lat="1200000" lon="0" rev="6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그룹 47"/>
            <p:cNvGrpSpPr/>
            <p:nvPr/>
          </p:nvGrpSpPr>
          <p:grpSpPr>
            <a:xfrm>
              <a:off x="959483" y="1839717"/>
              <a:ext cx="3469057" cy="2242095"/>
              <a:chOff x="958215" y="385265"/>
              <a:chExt cx="5958997" cy="4796334"/>
            </a:xfrm>
          </p:grpSpPr>
          <p:pic>
            <p:nvPicPr>
              <p:cNvPr id="49" name="Picture 6" descr="컴퓨터 모니터가 화면이 안나와요!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886"/>
              <a:stretch/>
            </p:blipFill>
            <p:spPr bwMode="auto">
              <a:xfrm>
                <a:off x="1119026" y="385265"/>
                <a:ext cx="5798186" cy="4337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6" descr="컴퓨터 모니터가 화면이 안나와요!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384"/>
              <a:stretch/>
            </p:blipFill>
            <p:spPr bwMode="auto">
              <a:xfrm>
                <a:off x="958215" y="4638040"/>
                <a:ext cx="5798186" cy="543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Google Shape;525;g22ea7a29efa_0_12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78029" y="2840907"/>
              <a:ext cx="2027489" cy="26777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직사각형 56"/>
          <p:cNvSpPr/>
          <p:nvPr/>
        </p:nvSpPr>
        <p:spPr>
          <a:xfrm>
            <a:off x="-17638" y="5207103"/>
            <a:ext cx="606637" cy="824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-24710" y="5678547"/>
            <a:ext cx="606637" cy="824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0" y="6149991"/>
            <a:ext cx="606637" cy="8245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664470" y="2095247"/>
            <a:ext cx="4956192" cy="3950197"/>
            <a:chOff x="7199524" y="2026526"/>
            <a:chExt cx="4956192" cy="3950197"/>
          </a:xfrm>
        </p:grpSpPr>
        <p:grpSp>
          <p:nvGrpSpPr>
            <p:cNvPr id="61" name="그룹 60"/>
            <p:cNvGrpSpPr/>
            <p:nvPr/>
          </p:nvGrpSpPr>
          <p:grpSpPr>
            <a:xfrm>
              <a:off x="7199524" y="2026526"/>
              <a:ext cx="4956192" cy="3950197"/>
              <a:chOff x="-1318250" y="-2158625"/>
              <a:chExt cx="4956192" cy="3950197"/>
            </a:xfrm>
          </p:grpSpPr>
          <p:sp>
            <p:nvSpPr>
              <p:cNvPr id="63" name="Google Shape;866;p8"/>
              <p:cNvSpPr txBox="1"/>
              <p:nvPr/>
            </p:nvSpPr>
            <p:spPr>
              <a:xfrm>
                <a:off x="-584370" y="-1879187"/>
                <a:ext cx="2362772" cy="33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r>
                  <a:rPr lang="en-US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HELP CENTER </a:t>
                </a:r>
                <a:endParaRPr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870;p8"/>
              <p:cNvSpPr txBox="1"/>
              <p:nvPr/>
            </p:nvSpPr>
            <p:spPr>
              <a:xfrm>
                <a:off x="-1308088" y="-603935"/>
                <a:ext cx="4946030" cy="2395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60950" rIns="60950" bIns="60950" anchor="t" anchorCtr="0">
                <a:spAutoFit/>
              </a:bodyPr>
              <a:lstStyle/>
              <a:p>
                <a:pPr marL="304815">
                  <a:spcBef>
                    <a:spcPts val="240"/>
                  </a:spcBef>
                </a:pPr>
                <a:r>
                  <a:rPr 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 </a:t>
                </a:r>
                <a:endParaRPr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  <a:p>
                <a:pPr marL="59269">
                  <a:spcBef>
                    <a:spcPts val="240"/>
                  </a:spcBef>
                  <a:buClr>
                    <a:schemeClr val="dk1"/>
                  </a:buClr>
                  <a:buSzPts val="2200"/>
                </a:pPr>
                <a:r>
                  <a:rPr lang="en-US" dirty="0" err="1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관심사</a:t>
                </a:r>
                <a:r>
                  <a:rPr 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그룹으로</a:t>
                </a:r>
                <a:r>
                  <a:rPr 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변경</a:t>
                </a:r>
                <a:r>
                  <a:rPr 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 </a:t>
                </a:r>
                <a:r>
                  <a:rPr lang="ko-KR" alt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희망 시</a:t>
                </a:r>
                <a:r>
                  <a:rPr 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재설정</a:t>
                </a:r>
                <a:endParaRPr lang="en-US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  <a:p>
                <a:pPr marL="59269">
                  <a:spcBef>
                    <a:spcPts val="240"/>
                  </a:spcBef>
                  <a:buClr>
                    <a:schemeClr val="dk1"/>
                  </a:buClr>
                  <a:buSzPts val="2200"/>
                </a:pPr>
                <a:endParaRPr lang="en-US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  <a:p>
                <a:pPr marL="59269">
                  <a:spcBef>
                    <a:spcPts val="240"/>
                  </a:spcBef>
                  <a:buClr>
                    <a:schemeClr val="dk1"/>
                  </a:buClr>
                  <a:buSzPts val="2200"/>
                </a:pPr>
                <a:r>
                  <a:rPr lang="ko-KR" alt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사용법 안내</a:t>
                </a:r>
              </a:p>
              <a:p>
                <a:pPr marL="59269">
                  <a:spcBef>
                    <a:spcPts val="240"/>
                  </a:spcBef>
                  <a:buClr>
                    <a:schemeClr val="dk1"/>
                  </a:buClr>
                  <a:buSzPts val="2200"/>
                </a:pPr>
                <a:endParaRPr lang="en-US" altLang="ko-KR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  <a:p>
                <a:pPr marL="59269">
                  <a:spcBef>
                    <a:spcPts val="240"/>
                  </a:spcBef>
                  <a:buClr>
                    <a:schemeClr val="dk1"/>
                  </a:buClr>
                  <a:buSzPts val="2200"/>
                </a:pPr>
                <a:r>
                  <a:rPr lang="ko-KR" altLang="en-US" dirty="0">
                    <a:solidFill>
                      <a:schemeClr val="dk1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Calibri"/>
                    <a:sym typeface="Calibri"/>
                  </a:rPr>
                  <a:t>문의사항</a:t>
                </a:r>
                <a:endParaRPr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  <a:p>
                <a:pPr>
                  <a:spcBef>
                    <a:spcPts val="240"/>
                  </a:spcBef>
                </a:pPr>
                <a:endParaRPr sz="28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866;p8"/>
              <p:cNvSpPr txBox="1"/>
              <p:nvPr/>
            </p:nvSpPr>
            <p:spPr>
              <a:xfrm>
                <a:off x="-1143985" y="-1261882"/>
                <a:ext cx="2919570" cy="3385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r>
                  <a:rPr lang="en-US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24</a:t>
                </a:r>
                <a:r>
                  <a:rPr lang="ko-KR" altLang="en-US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시간 </a:t>
                </a:r>
                <a:r>
                  <a:rPr lang="en-US" altLang="ko-KR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AI</a:t>
                </a:r>
                <a:r>
                  <a:rPr lang="ko-KR" altLang="en-US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상담 서비스 제공</a:t>
                </a:r>
                <a:endParaRPr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</p:txBody>
          </p:sp>
          <p:pic>
            <p:nvPicPr>
              <p:cNvPr id="66" name="Picture 2" descr="24 Hours Support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4362">
                <a:off x="-1318250" y="-2158625"/>
                <a:ext cx="784856" cy="784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2" name="직선 연결선 61"/>
            <p:cNvCxnSpPr/>
            <p:nvPr/>
          </p:nvCxnSpPr>
          <p:spPr>
            <a:xfrm flipV="1">
              <a:off x="7229226" y="3563028"/>
              <a:ext cx="3499353" cy="594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859;p8"/>
          <p:cNvSpPr txBox="1"/>
          <p:nvPr/>
        </p:nvSpPr>
        <p:spPr>
          <a:xfrm>
            <a:off x="2128227" y="1326791"/>
            <a:ext cx="1811739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제품 제공 방법</a:t>
            </a:r>
            <a:r>
              <a:rPr 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sz="200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</p:txBody>
      </p:sp>
      <p:sp>
        <p:nvSpPr>
          <p:cNvPr id="67" name="Google Shape;859;p8"/>
          <p:cNvSpPr txBox="1"/>
          <p:nvPr/>
        </p:nvSpPr>
        <p:spPr>
          <a:xfrm>
            <a:off x="7987071" y="1335073"/>
            <a:ext cx="2091035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A/S </a:t>
            </a:r>
            <a:r>
              <a:rPr lang="ko-KR" altLang="en-US" sz="20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제공 방법 </a:t>
            </a:r>
            <a:endParaRPr sz="200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916706" y="1140722"/>
            <a:ext cx="27973" cy="5729660"/>
          </a:xfrm>
          <a:prstGeom prst="line">
            <a:avLst/>
          </a:prstGeom>
          <a:ln>
            <a:gradFill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71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43462" r="-5854" b="42735"/>
          <a:stretch/>
        </p:blipFill>
        <p:spPr bwMode="auto">
          <a:xfrm>
            <a:off x="-682907" y="0"/>
            <a:ext cx="13588679" cy="11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/>
          <p:cNvSpPr/>
          <p:nvPr/>
        </p:nvSpPr>
        <p:spPr>
          <a:xfrm>
            <a:off x="-1" y="2"/>
            <a:ext cx="12192001" cy="112274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Google Shape;181;g22ea7a29efa_2_374"/>
          <p:cNvCxnSpPr/>
          <p:nvPr/>
        </p:nvCxnSpPr>
        <p:spPr>
          <a:xfrm flipH="1">
            <a:off x="10035906" y="1117819"/>
            <a:ext cx="957287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177;g22ea7a29efa_2_374"/>
          <p:cNvSpPr txBox="1"/>
          <p:nvPr/>
        </p:nvSpPr>
        <p:spPr>
          <a:xfrm>
            <a:off x="165141" y="309471"/>
            <a:ext cx="88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구성</a:t>
            </a:r>
            <a:endParaRPr sz="36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Google Shape;130;g22ea7a29efa_2_3"/>
          <p:cNvSpPr txBox="1"/>
          <p:nvPr/>
        </p:nvSpPr>
        <p:spPr>
          <a:xfrm>
            <a:off x="11025205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인프라 구성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80" name="Google Shape;130;g22ea7a29efa_2_3"/>
          <p:cNvSpPr txBox="1"/>
          <p:nvPr/>
        </p:nvSpPr>
        <p:spPr>
          <a:xfrm>
            <a:off x="9928271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서비스 구성</a:t>
            </a:r>
            <a:endParaRPr lang="ko-KR" altLang="en-US"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grpSp>
        <p:nvGrpSpPr>
          <p:cNvPr id="81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82" name="Google Shape;432;g2568ebf055b_7_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433;g2568ebf055b_7_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9325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793448" y="1348674"/>
            <a:ext cx="9771530" cy="5229668"/>
            <a:chOff x="1449639" y="1560319"/>
            <a:chExt cx="10089266" cy="5262054"/>
          </a:xfrm>
        </p:grpSpPr>
        <p:pic>
          <p:nvPicPr>
            <p:cNvPr id="74" name="Google Shape;810;g22ea7a29efa_2_4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26694" y="5311679"/>
              <a:ext cx="2580678" cy="863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817;g22ea7a29efa_2_493"/>
            <p:cNvSpPr txBox="1"/>
            <p:nvPr/>
          </p:nvSpPr>
          <p:spPr>
            <a:xfrm>
              <a:off x="7199735" y="2701117"/>
              <a:ext cx="2231993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그루핑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및 복지 사회활동 프로그램 정보 제공</a:t>
              </a:r>
            </a:p>
            <a:p>
              <a:pPr algn="ctr">
                <a:buClr>
                  <a:srgbClr val="000000"/>
                </a:buClr>
                <a:buSzPts val="2100"/>
              </a:pPr>
              <a:endParaRPr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cxnSp>
          <p:nvCxnSpPr>
            <p:cNvPr id="76" name="Google Shape;818;g22ea7a29efa_2_493"/>
            <p:cNvCxnSpPr/>
            <p:nvPr/>
          </p:nvCxnSpPr>
          <p:spPr>
            <a:xfrm flipH="1" flipV="1">
              <a:off x="3782836" y="3356796"/>
              <a:ext cx="2871" cy="868324"/>
            </a:xfrm>
            <a:prstGeom prst="straightConnector1">
              <a:avLst/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7" name="Google Shape;822;g22ea7a29efa_2_493"/>
            <p:cNvSpPr txBox="1"/>
            <p:nvPr/>
          </p:nvSpPr>
          <p:spPr>
            <a:xfrm>
              <a:off x="6892979" y="5352861"/>
              <a:ext cx="247217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노인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우울증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맞춤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케어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제공</a:t>
              </a:r>
              <a:endParaRPr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80" name="Google Shape;824;g22ea7a29efa_2_493"/>
            <p:cNvSpPr txBox="1"/>
            <p:nvPr/>
          </p:nvSpPr>
          <p:spPr>
            <a:xfrm>
              <a:off x="7336961" y="6083750"/>
              <a:ext cx="2245161" cy="738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우울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가구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데이터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및 사회 프로그램</a:t>
              </a:r>
              <a:r>
                <a:rPr lang="en-US" altLang="ko-KR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, </a:t>
              </a:r>
              <a:r>
                <a:rPr lang="ko-KR" alt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일자리 매칭 정보 전송</a:t>
              </a:r>
              <a:endParaRPr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81" name="Google Shape;826;g22ea7a29efa_2_493"/>
            <p:cNvSpPr txBox="1"/>
            <p:nvPr/>
          </p:nvSpPr>
          <p:spPr>
            <a:xfrm>
              <a:off x="7160017" y="1923936"/>
              <a:ext cx="2422105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보이스룸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발화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데이터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전송</a:t>
              </a:r>
              <a:endParaRPr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2" name="Google Shape;532;g22ea7a29efa_0_1302"/>
            <p:cNvSpPr txBox="1"/>
            <p:nvPr/>
          </p:nvSpPr>
          <p:spPr>
            <a:xfrm>
              <a:off x="9127863" y="3846616"/>
              <a:ext cx="2411042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7200"/>
              </a:pPr>
              <a:r>
                <a:rPr lang="en-US" sz="4400" b="1" dirty="0" err="1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rPr>
                <a:t>Silverse</a:t>
              </a:r>
              <a:endParaRPr sz="4400" b="1" dirty="0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1449639" y="1560319"/>
              <a:ext cx="5595818" cy="1769575"/>
              <a:chOff x="631614" y="1131077"/>
              <a:chExt cx="6413844" cy="2229964"/>
            </a:xfrm>
          </p:grpSpPr>
          <p:sp>
            <p:nvSpPr>
              <p:cNvPr id="93" name="Google Shape;808;g22ea7a29efa_2_493"/>
              <p:cNvSpPr/>
              <p:nvPr/>
            </p:nvSpPr>
            <p:spPr>
              <a:xfrm>
                <a:off x="984001" y="1536057"/>
                <a:ext cx="6061457" cy="1824984"/>
              </a:xfrm>
              <a:prstGeom prst="roundRect">
                <a:avLst>
                  <a:gd name="adj" fmla="val 16667"/>
                </a:avLst>
              </a:prstGeom>
              <a:ln w="57150">
                <a:headEnd type="none" w="sm" len="sm"/>
                <a:tailEnd type="none" w="sm" len="sm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100"/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825;g22ea7a29efa_2_493"/>
              <p:cNvSpPr txBox="1"/>
              <p:nvPr/>
            </p:nvSpPr>
            <p:spPr>
              <a:xfrm>
                <a:off x="1280133" y="1131077"/>
                <a:ext cx="1123724" cy="38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>
                  <a:buClr>
                    <a:srgbClr val="000000"/>
                  </a:buClr>
                  <a:buSzPts val="2100"/>
                </a:pPr>
                <a:r>
                  <a:rPr lang="en-US" sz="1400" dirty="0" err="1">
                    <a:solidFill>
                      <a:srgbClr val="00000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보이스룸</a:t>
                </a:r>
                <a:endParaRPr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95" name="Picture 34" descr="목소리 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7" t="17592" r="19686" b="17467"/>
              <a:stretch/>
            </p:blipFill>
            <p:spPr bwMode="auto">
              <a:xfrm>
                <a:off x="631614" y="1355473"/>
                <a:ext cx="732569" cy="7917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96" name="Picture 18" descr="할머니 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048" y="1695939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1478281" y="2890357"/>
                <a:ext cx="1007768" cy="38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사용자</a:t>
                </a:r>
                <a:r>
                  <a:rPr lang="en-US" altLang="ko-KR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1</a:t>
                </a:r>
                <a:endPara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98" name="Picture 8" descr="노인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3555" y="1671679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2805298" y="2890356"/>
                <a:ext cx="1007768" cy="38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사용자</a:t>
                </a:r>
                <a:r>
                  <a:rPr lang="en-US" altLang="ko-KR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2</a:t>
                </a:r>
                <a:endPara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233854" y="2901897"/>
                <a:ext cx="1007768" cy="38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사용자</a:t>
                </a:r>
                <a:r>
                  <a:rPr lang="en-US" altLang="ko-KR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3</a:t>
                </a:r>
                <a:endPara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663994" y="2890356"/>
                <a:ext cx="1007768" cy="387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사용자</a:t>
                </a:r>
                <a:r>
                  <a:rPr lang="en-US" altLang="ko-KR" sz="1400" dirty="0"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4</a:t>
                </a:r>
                <a:endParaRPr lang="ko-KR" altLang="en-US" sz="1400" dirty="0"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</p:txBody>
          </p:sp>
          <p:pic>
            <p:nvPicPr>
              <p:cNvPr id="104" name="Picture 20" descr="할머니 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97" y="1709296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12" descr="할머니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0640" y="1671678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4" name="Google Shape;821;g22ea7a29efa_2_493"/>
            <p:cNvCxnSpPr/>
            <p:nvPr/>
          </p:nvCxnSpPr>
          <p:spPr>
            <a:xfrm>
              <a:off x="7074994" y="2329449"/>
              <a:ext cx="2614529" cy="1442038"/>
            </a:xfrm>
            <a:prstGeom prst="bentConnector3">
              <a:avLst>
                <a:gd name="adj1" fmla="val 99718"/>
              </a:avLst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5" name="Google Shape;821;g22ea7a29efa_2_493"/>
            <p:cNvCxnSpPr>
              <a:endCxn id="93" idx="3"/>
            </p:cNvCxnSpPr>
            <p:nvPr/>
          </p:nvCxnSpPr>
          <p:spPr>
            <a:xfrm rot="10800000">
              <a:off x="7045458" y="2605793"/>
              <a:ext cx="2401614" cy="1186847"/>
            </a:xfrm>
            <a:prstGeom prst="bentConnector3">
              <a:avLst>
                <a:gd name="adj1" fmla="val 667"/>
              </a:avLst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6" name="Google Shape;821;g22ea7a29efa_2_493"/>
            <p:cNvCxnSpPr/>
            <p:nvPr/>
          </p:nvCxnSpPr>
          <p:spPr>
            <a:xfrm rot="10800000">
              <a:off x="2628896" y="3375585"/>
              <a:ext cx="6619271" cy="849536"/>
            </a:xfrm>
            <a:prstGeom prst="bentConnector3">
              <a:avLst>
                <a:gd name="adj1" fmla="val 99843"/>
              </a:avLst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7" name="Google Shape;818;g22ea7a29efa_2_493"/>
            <p:cNvCxnSpPr/>
            <p:nvPr/>
          </p:nvCxnSpPr>
          <p:spPr>
            <a:xfrm flipH="1" flipV="1">
              <a:off x="5020700" y="3356796"/>
              <a:ext cx="11366" cy="841424"/>
            </a:xfrm>
            <a:prstGeom prst="straightConnector1">
              <a:avLst/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8" name="Google Shape;818;g22ea7a29efa_2_493"/>
            <p:cNvCxnSpPr/>
            <p:nvPr/>
          </p:nvCxnSpPr>
          <p:spPr>
            <a:xfrm flipV="1">
              <a:off x="6263615" y="3356796"/>
              <a:ext cx="5438" cy="868324"/>
            </a:xfrm>
            <a:prstGeom prst="straightConnector1">
              <a:avLst/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9" name="Google Shape;822;g22ea7a29efa_2_493"/>
            <p:cNvSpPr txBox="1"/>
            <p:nvPr/>
          </p:nvSpPr>
          <p:spPr>
            <a:xfrm>
              <a:off x="3052090" y="4327385"/>
              <a:ext cx="267175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r>
                <a:rPr lang="ko-KR" alt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보이스룸</a:t>
              </a:r>
              <a:r>
                <a:rPr lang="en-US" sz="1400" dirty="0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제공</a:t>
              </a:r>
              <a:endParaRPr sz="1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  <p:cxnSp>
          <p:nvCxnSpPr>
            <p:cNvPr id="91" name="Google Shape;821;g22ea7a29efa_2_493"/>
            <p:cNvCxnSpPr/>
            <p:nvPr/>
          </p:nvCxnSpPr>
          <p:spPr>
            <a:xfrm rot="10800000" flipV="1">
              <a:off x="7011973" y="4572391"/>
              <a:ext cx="2677551" cy="1361662"/>
            </a:xfrm>
            <a:prstGeom prst="bentConnector3">
              <a:avLst>
                <a:gd name="adj1" fmla="val 113"/>
              </a:avLst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2" name="Google Shape;821;g22ea7a29efa_2_493"/>
            <p:cNvCxnSpPr/>
            <p:nvPr/>
          </p:nvCxnSpPr>
          <p:spPr>
            <a:xfrm flipV="1">
              <a:off x="7011972" y="4525423"/>
              <a:ext cx="2436828" cy="1218252"/>
            </a:xfrm>
            <a:prstGeom prst="bentConnector3">
              <a:avLst>
                <a:gd name="adj1" fmla="val 99664"/>
              </a:avLst>
            </a:prstGeom>
            <a:noFill/>
            <a:ln w="57150" cap="flat" cmpd="sng">
              <a:solidFill>
                <a:srgbClr val="05386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1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63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43462" r="-5854" b="42735"/>
          <a:stretch/>
        </p:blipFill>
        <p:spPr bwMode="auto">
          <a:xfrm>
            <a:off x="-682907" y="0"/>
            <a:ext cx="13588679" cy="11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-1" y="2"/>
            <a:ext cx="12192001" cy="112274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Google Shape;181;g22ea7a29efa_2_374"/>
          <p:cNvCxnSpPr/>
          <p:nvPr/>
        </p:nvCxnSpPr>
        <p:spPr>
          <a:xfrm flipH="1">
            <a:off x="10035906" y="1117819"/>
            <a:ext cx="957287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177;g22ea7a29efa_2_374"/>
          <p:cNvSpPr txBox="1"/>
          <p:nvPr/>
        </p:nvSpPr>
        <p:spPr>
          <a:xfrm>
            <a:off x="165141" y="309471"/>
            <a:ext cx="88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흐름도</a:t>
            </a:r>
            <a:endParaRPr sz="36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Google Shape;130;g22ea7a29efa_2_3"/>
          <p:cNvSpPr txBox="1"/>
          <p:nvPr/>
        </p:nvSpPr>
        <p:spPr>
          <a:xfrm>
            <a:off x="11025205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인프라 구성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90" name="Google Shape;130;g22ea7a29efa_2_3"/>
          <p:cNvSpPr txBox="1"/>
          <p:nvPr/>
        </p:nvSpPr>
        <p:spPr>
          <a:xfrm>
            <a:off x="9928271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서비스 구성</a:t>
            </a:r>
            <a:endParaRPr lang="ko-KR" altLang="en-US"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92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4" b="-1004"/>
          <a:stretch/>
        </p:blipFill>
        <p:spPr>
          <a:xfrm>
            <a:off x="4421529" y="1203073"/>
            <a:ext cx="7782471" cy="5713115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2690263" y="1116964"/>
            <a:ext cx="9513737" cy="5753418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모서리가 둥근 직사각형 233"/>
          <p:cNvSpPr/>
          <p:nvPr/>
        </p:nvSpPr>
        <p:spPr>
          <a:xfrm>
            <a:off x="151221" y="1265230"/>
            <a:ext cx="9480949" cy="5463744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795472" y="1995286"/>
            <a:ext cx="2222458" cy="1538783"/>
            <a:chOff x="9644422" y="1570177"/>
            <a:chExt cx="2222458" cy="1538783"/>
          </a:xfrm>
        </p:grpSpPr>
        <p:sp>
          <p:nvSpPr>
            <p:cNvPr id="5" name="한쪽 모서리가 잘린 사각형 4"/>
            <p:cNvSpPr/>
            <p:nvPr/>
          </p:nvSpPr>
          <p:spPr>
            <a:xfrm>
              <a:off x="9644422" y="1570177"/>
              <a:ext cx="2212298" cy="1538783"/>
            </a:xfrm>
            <a:prstGeom prst="snip1Rect">
              <a:avLst>
                <a:gd name="adj" fmla="val 30716"/>
              </a:avLst>
            </a:pr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644422" y="2050269"/>
              <a:ext cx="2222458" cy="1058691"/>
            </a:xfrm>
            <a:prstGeom prst="rect">
              <a:avLst/>
            </a:prstGeom>
            <a:solidFill>
              <a:schemeClr val="bg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Google Shape;843;g22ea7a29efa_0_1610"/>
            <p:cNvSpPr txBox="1"/>
            <p:nvPr/>
          </p:nvSpPr>
          <p:spPr>
            <a:xfrm>
              <a:off x="9899337" y="2259846"/>
              <a:ext cx="176243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buClr>
                  <a:srgbClr val="000000"/>
                </a:buClr>
                <a:buSzPts val="2100"/>
              </a:pP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유저와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관리자만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</a:p>
            <a:p>
              <a:pPr>
                <a:buClr>
                  <a:srgbClr val="000000"/>
                </a:buClr>
                <a:buSzPts val="2100"/>
              </a:pP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서버에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접근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가능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235725" y="1633302"/>
              <a:ext cx="976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보안성</a:t>
              </a:r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43" name="한쪽 모서리가 잘린 사각형 42"/>
          <p:cNvSpPr/>
          <p:nvPr/>
        </p:nvSpPr>
        <p:spPr>
          <a:xfrm rot="10800000">
            <a:off x="9785312" y="3830762"/>
            <a:ext cx="2212298" cy="1538783"/>
          </a:xfrm>
          <a:prstGeom prst="snip1Rect">
            <a:avLst>
              <a:gd name="adj" fmla="val 29396"/>
            </a:avLst>
          </a:prstGeom>
          <a:solidFill>
            <a:srgbClr val="E7E6E6">
              <a:alpha val="75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785312" y="3830342"/>
            <a:ext cx="2222458" cy="454469"/>
          </a:xfrm>
          <a:prstGeom prst="rect">
            <a:avLst/>
          </a:prstGeom>
          <a:solidFill>
            <a:srgbClr val="C9C9C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843;g22ea7a29efa_0_1610"/>
          <p:cNvSpPr txBox="1"/>
          <p:nvPr/>
        </p:nvSpPr>
        <p:spPr>
          <a:xfrm>
            <a:off x="10163517" y="4368208"/>
            <a:ext cx="16493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Active-active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방식으로 </a:t>
            </a:r>
          </a:p>
          <a:p>
            <a:pPr>
              <a:buClr>
                <a:srgbClr val="000000"/>
              </a:buClr>
              <a:buSzPts val="2100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이중화 구성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16741" y="3891770"/>
            <a:ext cx="117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장애 대응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1" y="1344695"/>
            <a:ext cx="9520972" cy="5360669"/>
          </a:xfrm>
          <a:prstGeom prst="rect">
            <a:avLst/>
          </a:prstGeom>
        </p:spPr>
      </p:pic>
      <p:sp>
        <p:nvSpPr>
          <p:cNvPr id="32" name="Google Shape;532;g22ea7a29efa_0_1302"/>
          <p:cNvSpPr txBox="1"/>
          <p:nvPr/>
        </p:nvSpPr>
        <p:spPr>
          <a:xfrm>
            <a:off x="6230582" y="1322284"/>
            <a:ext cx="1371600" cy="461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7200"/>
            </a:pPr>
            <a:r>
              <a:rPr lang="en-US" sz="2400" dirty="0" err="1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rPr>
              <a:t>Silverse</a:t>
            </a:r>
            <a:endParaRPr sz="2400" dirty="0">
              <a:solidFill>
                <a:srgbClr val="28CDC8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7" name="Google Shape;841;g22ea7a29efa_0_1610"/>
          <p:cNvSpPr/>
          <p:nvPr/>
        </p:nvSpPr>
        <p:spPr>
          <a:xfrm rot="10800000" flipH="1">
            <a:off x="9032717" y="682429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40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43462" r="-5854" b="42735"/>
          <a:stretch/>
        </p:blipFill>
        <p:spPr bwMode="auto">
          <a:xfrm>
            <a:off x="-682907" y="0"/>
            <a:ext cx="13588679" cy="11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-1" y="2"/>
            <a:ext cx="12192001" cy="112274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Google Shape;181;g22ea7a29efa_2_374"/>
          <p:cNvCxnSpPr/>
          <p:nvPr/>
        </p:nvCxnSpPr>
        <p:spPr>
          <a:xfrm flipH="1">
            <a:off x="11133166" y="1117819"/>
            <a:ext cx="957287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177;g22ea7a29efa_2_374"/>
          <p:cNvSpPr txBox="1"/>
          <p:nvPr/>
        </p:nvSpPr>
        <p:spPr>
          <a:xfrm>
            <a:off x="165141" y="309471"/>
            <a:ext cx="88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인프라 구성도</a:t>
            </a:r>
            <a:endParaRPr sz="36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3" name="Google Shape;130;g22ea7a29efa_2_3"/>
          <p:cNvSpPr txBox="1"/>
          <p:nvPr/>
        </p:nvSpPr>
        <p:spPr>
          <a:xfrm>
            <a:off x="11025205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인프라 구성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54" name="Google Shape;130;g22ea7a29efa_2_3"/>
          <p:cNvSpPr txBox="1"/>
          <p:nvPr/>
        </p:nvSpPr>
        <p:spPr>
          <a:xfrm>
            <a:off x="9928271" y="651032"/>
            <a:ext cx="1166795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서비스 구성</a:t>
            </a:r>
          </a:p>
        </p:txBody>
      </p:sp>
    </p:spTree>
    <p:extLst>
      <p:ext uri="{BB962C8B-B14F-4D97-AF65-F5344CB8AC3E}">
        <p14:creationId xmlns:p14="http://schemas.microsoft.com/office/powerpoint/2010/main" val="318182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5883169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7154" y="1537078"/>
            <a:ext cx="5456015" cy="3452176"/>
            <a:chOff x="3822645" y="866518"/>
            <a:chExt cx="5456015" cy="3452176"/>
          </a:xfrm>
        </p:grpSpPr>
        <p:sp>
          <p:nvSpPr>
            <p:cNvPr id="22" name="Google Shape;524;g22ea7a29efa_0_1282"/>
            <p:cNvSpPr txBox="1"/>
            <p:nvPr/>
          </p:nvSpPr>
          <p:spPr>
            <a:xfrm>
              <a:off x="3822645" y="897296"/>
              <a:ext cx="405784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sz="56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CHAPTER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3" name="Google Shape;527;g22ea7a29efa_0_1282"/>
            <p:cNvSpPr txBox="1"/>
            <p:nvPr/>
          </p:nvSpPr>
          <p:spPr>
            <a:xfrm>
              <a:off x="7028960" y="866518"/>
              <a:ext cx="224970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04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9" name="Google Shape;533;g22ea7a29efa_0_1282"/>
            <p:cNvSpPr txBox="1"/>
            <p:nvPr/>
          </p:nvSpPr>
          <p:spPr>
            <a:xfrm>
              <a:off x="6381463" y="3303072"/>
              <a:ext cx="232149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01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기대효과</a:t>
              </a:r>
              <a:endPara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02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활용방안</a:t>
              </a:r>
            </a:p>
          </p:txBody>
        </p:sp>
        <p:sp>
          <p:nvSpPr>
            <p:cNvPr id="30" name="Google Shape;534;g22ea7a29efa_0_1282"/>
            <p:cNvSpPr txBox="1"/>
            <p:nvPr/>
          </p:nvSpPr>
          <p:spPr>
            <a:xfrm>
              <a:off x="4102269" y="1899485"/>
              <a:ext cx="279256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Silverse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의</a:t>
              </a:r>
              <a:r>
                <a:rPr 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</a:t>
              </a:r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가치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3" name="Google Shape;525;g22ea7a29efa_0_1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412" y="3481980"/>
            <a:ext cx="2985972" cy="3778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5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3040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 rot="186443">
            <a:off x="495534" y="6577825"/>
            <a:ext cx="1702903" cy="1798134"/>
          </a:xfrm>
          <a:custGeom>
            <a:avLst/>
            <a:gdLst>
              <a:gd name="connsiteX0" fmla="*/ 1024453 w 1748850"/>
              <a:gd name="connsiteY0" fmla="*/ 0 h 1748850"/>
              <a:gd name="connsiteX1" fmla="*/ 1676101 w 1748850"/>
              <a:gd name="connsiteY1" fmla="*/ 233935 h 1748850"/>
              <a:gd name="connsiteX2" fmla="*/ 1748850 w 1748850"/>
              <a:gd name="connsiteY2" fmla="*/ 300054 h 1748850"/>
              <a:gd name="connsiteX3" fmla="*/ 300055 w 1748850"/>
              <a:gd name="connsiteY3" fmla="*/ 1748850 h 1748850"/>
              <a:gd name="connsiteX4" fmla="*/ 233935 w 1748850"/>
              <a:gd name="connsiteY4" fmla="*/ 1676100 h 1748850"/>
              <a:gd name="connsiteX5" fmla="*/ 0 w 1748850"/>
              <a:gd name="connsiteY5" fmla="*/ 1024453 h 1748850"/>
              <a:gd name="connsiteX6" fmla="*/ 1024453 w 1748850"/>
              <a:gd name="connsiteY6" fmla="*/ 0 h 174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8850" h="1748850">
                <a:moveTo>
                  <a:pt x="1024453" y="0"/>
                </a:moveTo>
                <a:cubicBezTo>
                  <a:pt x="1271986" y="0"/>
                  <a:pt x="1499015" y="87791"/>
                  <a:pt x="1676101" y="233935"/>
                </a:cubicBezTo>
                <a:lnTo>
                  <a:pt x="1748850" y="300054"/>
                </a:lnTo>
                <a:lnTo>
                  <a:pt x="300055" y="1748850"/>
                </a:lnTo>
                <a:lnTo>
                  <a:pt x="233935" y="1676100"/>
                </a:lnTo>
                <a:cubicBezTo>
                  <a:pt x="87791" y="1499015"/>
                  <a:pt x="0" y="1271986"/>
                  <a:pt x="0" y="1024453"/>
                </a:cubicBezTo>
                <a:cubicBezTo>
                  <a:pt x="0" y="458663"/>
                  <a:pt x="458663" y="0"/>
                  <a:pt x="1024453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8BEBCE-1077-6F73-2933-703552A72F28}"/>
              </a:ext>
            </a:extLst>
          </p:cNvPr>
          <p:cNvGrpSpPr/>
          <p:nvPr/>
        </p:nvGrpSpPr>
        <p:grpSpPr>
          <a:xfrm>
            <a:off x="-5180" y="-111760"/>
            <a:ext cx="12197180" cy="6971082"/>
            <a:chOff x="-5180" y="-111760"/>
            <a:chExt cx="12197180" cy="6971082"/>
          </a:xfrm>
        </p:grpSpPr>
        <p:pic>
          <p:nvPicPr>
            <p:cNvPr id="97" name="Picture 2" descr="소유, 늙은, 오래 된 나이, 연세가 드신, 취약, 케어, 늙은 사람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27" b="34839"/>
            <a:stretch/>
          </p:blipFill>
          <p:spPr bwMode="auto">
            <a:xfrm>
              <a:off x="-5180" y="-111760"/>
              <a:ext cx="12192000" cy="3053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직사각형 95"/>
            <p:cNvSpPr/>
            <p:nvPr/>
          </p:nvSpPr>
          <p:spPr>
            <a:xfrm>
              <a:off x="-5180" y="-111760"/>
              <a:ext cx="12197180" cy="3064849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5180" y="1944441"/>
              <a:ext cx="6016505" cy="49148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Google Shape;473;p12"/>
            <p:cNvSpPr txBox="1"/>
            <p:nvPr/>
          </p:nvSpPr>
          <p:spPr>
            <a:xfrm>
              <a:off x="732667" y="630541"/>
              <a:ext cx="9787400" cy="553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endParaRPr sz="32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536219" y="1943118"/>
              <a:ext cx="3068010" cy="299608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8349858" y="4159210"/>
              <a:ext cx="3590095" cy="918977"/>
              <a:chOff x="1025884" y="4939617"/>
              <a:chExt cx="3590095" cy="918977"/>
            </a:xfrm>
          </p:grpSpPr>
          <p:sp>
            <p:nvSpPr>
              <p:cNvPr id="90" name="Google Shape;453;p12"/>
              <p:cNvSpPr txBox="1"/>
              <p:nvPr/>
            </p:nvSpPr>
            <p:spPr>
              <a:xfrm>
                <a:off x="1025884" y="4939617"/>
                <a:ext cx="3233152" cy="369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r>
                  <a:rPr lang="en-US" sz="2000" dirty="0">
                    <a:solidFill>
                      <a:srgbClr val="28A09F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TV</a:t>
                </a:r>
                <a:r>
                  <a:rPr lang="ko-KR" altLang="en-US" sz="2000" dirty="0">
                    <a:solidFill>
                      <a:srgbClr val="28A09F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 매체 활용</a:t>
                </a:r>
                <a:r>
                  <a:rPr lang="en-US" sz="2000" dirty="0">
                    <a:solidFill>
                      <a:srgbClr val="28A09F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 </a:t>
                </a:r>
                <a:endParaRPr dirty="0">
                  <a:solidFill>
                    <a:srgbClr val="28A09F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54;p12"/>
              <p:cNvSpPr txBox="1"/>
              <p:nvPr/>
            </p:nvSpPr>
            <p:spPr>
              <a:xfrm>
                <a:off x="1046478" y="5304622"/>
                <a:ext cx="3569501" cy="553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r>
                  <a:rPr lang="ko-KR" altLang="en-US" sz="16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Noto Sans"/>
                    <a:sym typeface="Noto Sans"/>
                  </a:rPr>
                  <a:t>노인 특성을 고려한 매체 선정으로 </a:t>
                </a:r>
                <a:endParaRPr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endParaRPr>
              </a:p>
              <a:p>
                <a:r>
                  <a:rPr lang="ko-KR" altLang="en-US" sz="16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Noto Sans"/>
                    <a:sym typeface="Noto Sans"/>
                  </a:rPr>
                  <a:t>보다 정확한 파악과 쉬운 정보 전달   </a:t>
                </a:r>
                <a:endPara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endParaRPr>
              </a:p>
            </p:txBody>
          </p:sp>
        </p:grpSp>
        <p:grpSp>
          <p:nvGrpSpPr>
            <p:cNvPr id="27" name="Google Shape;431;g2568ebf055b_7_3"/>
            <p:cNvGrpSpPr/>
            <p:nvPr/>
          </p:nvGrpSpPr>
          <p:grpSpPr>
            <a:xfrm>
              <a:off x="10344119" y="51437"/>
              <a:ext cx="1782205" cy="445075"/>
              <a:chOff x="9924709" y="6247505"/>
              <a:chExt cx="2157286" cy="538745"/>
            </a:xfrm>
          </p:grpSpPr>
          <p:pic>
            <p:nvPicPr>
              <p:cNvPr id="28" name="Google Shape;432;g2568ebf055b_7_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924709" y="6369481"/>
                <a:ext cx="408030" cy="3328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433;g2568ebf055b_7_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448925" y="6247505"/>
                <a:ext cx="1633070" cy="5387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" name="모서리가 둥근 직사각형 32"/>
            <p:cNvSpPr/>
            <p:nvPr/>
          </p:nvSpPr>
          <p:spPr>
            <a:xfrm>
              <a:off x="0" y="2962696"/>
              <a:ext cx="5754651" cy="389530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Tv 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0761" y="4635770"/>
              <a:ext cx="703468" cy="710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2337593" y="2389670"/>
              <a:ext cx="23102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rgbClr val="5E77A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오프라인 참여 촉진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1259" y="2739577"/>
              <a:ext cx="43465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일자리를 비롯한 여러 프로그램을 추천하여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집 안에서의 대화 뿐 아니라 외부활동과의 연결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8557" y="5500032"/>
              <a:ext cx="3999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기존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AI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와의 대화에서 벗어나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언제든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r"/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비슷한 관심사의 새로운 인간관계 형성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18093" y="5130700"/>
              <a:ext cx="1569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rgbClr val="688B5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사람 간 소통</a:t>
              </a: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062863" y="2103298"/>
              <a:ext cx="4112337" cy="4003893"/>
              <a:chOff x="6038913" y="2679876"/>
              <a:chExt cx="3275590" cy="2909886"/>
            </a:xfrm>
          </p:grpSpPr>
          <p:sp>
            <p:nvSpPr>
              <p:cNvPr id="84" name="자유형 83"/>
              <p:cNvSpPr/>
              <p:nvPr/>
            </p:nvSpPr>
            <p:spPr>
              <a:xfrm>
                <a:off x="6593776" y="2679876"/>
                <a:ext cx="2152688" cy="1828695"/>
              </a:xfrm>
              <a:custGeom>
                <a:avLst/>
                <a:gdLst>
                  <a:gd name="connsiteX0" fmla="*/ 1076344 w 2152688"/>
                  <a:gd name="connsiteY0" fmla="*/ 0 h 1828695"/>
                  <a:gd name="connsiteX1" fmla="*/ 2152688 w 2152688"/>
                  <a:gd name="connsiteY1" fmla="*/ 968787 h 1828695"/>
                  <a:gd name="connsiteX2" fmla="*/ 2147131 w 2152688"/>
                  <a:gd name="connsiteY2" fmla="*/ 1067840 h 1828695"/>
                  <a:gd name="connsiteX3" fmla="*/ 2141987 w 2152688"/>
                  <a:gd name="connsiteY3" fmla="*/ 1098179 h 1828695"/>
                  <a:gd name="connsiteX4" fmla="*/ 2130821 w 2152688"/>
                  <a:gd name="connsiteY4" fmla="*/ 1164031 h 1828695"/>
                  <a:gd name="connsiteX5" fmla="*/ 1589393 w 2152688"/>
                  <a:gd name="connsiteY5" fmla="*/ 1820647 h 1828695"/>
                  <a:gd name="connsiteX6" fmla="*/ 1570832 w 2152688"/>
                  <a:gd name="connsiteY6" fmla="*/ 1828695 h 1828695"/>
                  <a:gd name="connsiteX7" fmla="*/ 1559666 w 2152688"/>
                  <a:gd name="connsiteY7" fmla="*/ 1762843 h 1828695"/>
                  <a:gd name="connsiteX8" fmla="*/ 1106983 w 2152688"/>
                  <a:gd name="connsiteY8" fmla="*/ 1154754 h 1828695"/>
                  <a:gd name="connsiteX9" fmla="*/ 1076345 w 2152688"/>
                  <a:gd name="connsiteY9" fmla="*/ 1138001 h 1828695"/>
                  <a:gd name="connsiteX10" fmla="*/ 1018238 w 2152688"/>
                  <a:gd name="connsiteY10" fmla="*/ 1106227 h 1828695"/>
                  <a:gd name="connsiteX11" fmla="*/ 505189 w 2152688"/>
                  <a:gd name="connsiteY11" fmla="*/ 989300 h 1828695"/>
                  <a:gd name="connsiteX12" fmla="*/ 86228 w 2152688"/>
                  <a:gd name="connsiteY12" fmla="*/ 1065432 h 1828695"/>
                  <a:gd name="connsiteX13" fmla="*/ 10702 w 2152688"/>
                  <a:gd name="connsiteY13" fmla="*/ 1098179 h 1828695"/>
                  <a:gd name="connsiteX14" fmla="*/ 5557 w 2152688"/>
                  <a:gd name="connsiteY14" fmla="*/ 1067840 h 1828695"/>
                  <a:gd name="connsiteX15" fmla="*/ 0 w 2152688"/>
                  <a:gd name="connsiteY15" fmla="*/ 968787 h 1828695"/>
                  <a:gd name="connsiteX16" fmla="*/ 1076344 w 2152688"/>
                  <a:gd name="connsiteY16" fmla="*/ 0 h 182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52688" h="1828695">
                    <a:moveTo>
                      <a:pt x="1076344" y="0"/>
                    </a:moveTo>
                    <a:cubicBezTo>
                      <a:pt x="1670792" y="0"/>
                      <a:pt x="2152688" y="433741"/>
                      <a:pt x="2152688" y="968787"/>
                    </a:cubicBezTo>
                    <a:cubicBezTo>
                      <a:pt x="2152688" y="1002228"/>
                      <a:pt x="2150806" y="1035272"/>
                      <a:pt x="2147131" y="1067840"/>
                    </a:cubicBezTo>
                    <a:lnTo>
                      <a:pt x="2141987" y="1098179"/>
                    </a:lnTo>
                    <a:lnTo>
                      <a:pt x="2130821" y="1164031"/>
                    </a:lnTo>
                    <a:cubicBezTo>
                      <a:pt x="2066300" y="1447827"/>
                      <a:pt x="1863913" y="1686421"/>
                      <a:pt x="1589393" y="1820647"/>
                    </a:cubicBezTo>
                    <a:lnTo>
                      <a:pt x="1570832" y="1828695"/>
                    </a:lnTo>
                    <a:lnTo>
                      <a:pt x="1559666" y="1762843"/>
                    </a:lnTo>
                    <a:cubicBezTo>
                      <a:pt x="1502314" y="1510580"/>
                      <a:pt x="1336031" y="1294032"/>
                      <a:pt x="1106983" y="1154754"/>
                    </a:cubicBezTo>
                    <a:lnTo>
                      <a:pt x="1076345" y="1138001"/>
                    </a:lnTo>
                    <a:lnTo>
                      <a:pt x="1018238" y="1106227"/>
                    </a:lnTo>
                    <a:cubicBezTo>
                      <a:pt x="865728" y="1031658"/>
                      <a:pt x="690954" y="989300"/>
                      <a:pt x="505189" y="989300"/>
                    </a:cubicBezTo>
                    <a:cubicBezTo>
                      <a:pt x="356577" y="989300"/>
                      <a:pt x="215000" y="1016409"/>
                      <a:pt x="86228" y="1065432"/>
                    </a:cubicBezTo>
                    <a:lnTo>
                      <a:pt x="10702" y="1098179"/>
                    </a:lnTo>
                    <a:lnTo>
                      <a:pt x="5557" y="1067840"/>
                    </a:lnTo>
                    <a:cubicBezTo>
                      <a:pt x="1883" y="1035272"/>
                      <a:pt x="0" y="1002228"/>
                      <a:pt x="0" y="968787"/>
                    </a:cubicBezTo>
                    <a:cubicBezTo>
                      <a:pt x="0" y="433741"/>
                      <a:pt x="481896" y="0"/>
                      <a:pt x="1076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2000">
                    <a:schemeClr val="accent5">
                      <a:lumMod val="5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11051" tIns="277004" rIns="211051" bIns="593580" numCol="1" spcCol="1270" anchor="ctr" anchorCtr="0">
                <a:noAutofit/>
              </a:bodyPr>
              <a:lstStyle/>
              <a:p>
                <a:pPr lvl="0" algn="ctr" defTabSz="1200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700" kern="1200"/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7161815" y="3752162"/>
                <a:ext cx="2152688" cy="1828695"/>
              </a:xfrm>
              <a:custGeom>
                <a:avLst/>
                <a:gdLst>
                  <a:gd name="connsiteX0" fmla="*/ 1570831 w 2152688"/>
                  <a:gd name="connsiteY0" fmla="*/ 0 h 1828695"/>
                  <a:gd name="connsiteX1" fmla="*/ 1589393 w 2152688"/>
                  <a:gd name="connsiteY1" fmla="*/ 8048 h 1828695"/>
                  <a:gd name="connsiteX2" fmla="*/ 2152688 w 2152688"/>
                  <a:gd name="connsiteY2" fmla="*/ 859908 h 1828695"/>
                  <a:gd name="connsiteX3" fmla="*/ 1076344 w 2152688"/>
                  <a:gd name="connsiteY3" fmla="*/ 1828695 h 1828695"/>
                  <a:gd name="connsiteX4" fmla="*/ 563295 w 2152688"/>
                  <a:gd name="connsiteY4" fmla="*/ 1711768 h 1828695"/>
                  <a:gd name="connsiteX5" fmla="*/ 505189 w 2152688"/>
                  <a:gd name="connsiteY5" fmla="*/ 1679995 h 1828695"/>
                  <a:gd name="connsiteX6" fmla="*/ 474550 w 2152688"/>
                  <a:gd name="connsiteY6" fmla="*/ 1663241 h 1828695"/>
                  <a:gd name="connsiteX7" fmla="*/ 0 w 2152688"/>
                  <a:gd name="connsiteY7" fmla="*/ 859908 h 1828695"/>
                  <a:gd name="connsiteX8" fmla="*/ 5557 w 2152688"/>
                  <a:gd name="connsiteY8" fmla="*/ 760855 h 1828695"/>
                  <a:gd name="connsiteX9" fmla="*/ 10702 w 2152688"/>
                  <a:gd name="connsiteY9" fmla="*/ 730517 h 1828695"/>
                  <a:gd name="connsiteX10" fmla="*/ 86227 w 2152688"/>
                  <a:gd name="connsiteY10" fmla="*/ 763263 h 1828695"/>
                  <a:gd name="connsiteX11" fmla="*/ 505188 w 2152688"/>
                  <a:gd name="connsiteY11" fmla="*/ 839395 h 1828695"/>
                  <a:gd name="connsiteX12" fmla="*/ 924150 w 2152688"/>
                  <a:gd name="connsiteY12" fmla="*/ 763263 h 1828695"/>
                  <a:gd name="connsiteX13" fmla="*/ 999676 w 2152688"/>
                  <a:gd name="connsiteY13" fmla="*/ 730516 h 1828695"/>
                  <a:gd name="connsiteX14" fmla="*/ 1018237 w 2152688"/>
                  <a:gd name="connsiteY14" fmla="*/ 722468 h 1828695"/>
                  <a:gd name="connsiteX15" fmla="*/ 1559665 w 2152688"/>
                  <a:gd name="connsiteY15" fmla="*/ 65852 h 182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52688" h="1828695">
                    <a:moveTo>
                      <a:pt x="1570831" y="0"/>
                    </a:moveTo>
                    <a:lnTo>
                      <a:pt x="1589393" y="8048"/>
                    </a:lnTo>
                    <a:cubicBezTo>
                      <a:pt x="1924917" y="172102"/>
                      <a:pt x="2152688" y="492064"/>
                      <a:pt x="2152688" y="859908"/>
                    </a:cubicBezTo>
                    <a:cubicBezTo>
                      <a:pt x="2152688" y="1394954"/>
                      <a:pt x="1670792" y="1828695"/>
                      <a:pt x="1076344" y="1828695"/>
                    </a:cubicBezTo>
                    <a:cubicBezTo>
                      <a:pt x="890579" y="1828695"/>
                      <a:pt x="715806" y="1786338"/>
                      <a:pt x="563295" y="1711768"/>
                    </a:cubicBezTo>
                    <a:lnTo>
                      <a:pt x="505189" y="1679995"/>
                    </a:lnTo>
                    <a:lnTo>
                      <a:pt x="474550" y="1663241"/>
                    </a:lnTo>
                    <a:cubicBezTo>
                      <a:pt x="188241" y="1489143"/>
                      <a:pt x="0" y="1194312"/>
                      <a:pt x="0" y="859908"/>
                    </a:cubicBezTo>
                    <a:cubicBezTo>
                      <a:pt x="0" y="826468"/>
                      <a:pt x="1883" y="793423"/>
                      <a:pt x="5557" y="760855"/>
                    </a:cubicBezTo>
                    <a:lnTo>
                      <a:pt x="10702" y="730517"/>
                    </a:lnTo>
                    <a:lnTo>
                      <a:pt x="86227" y="763263"/>
                    </a:lnTo>
                    <a:cubicBezTo>
                      <a:pt x="214999" y="812286"/>
                      <a:pt x="356576" y="839395"/>
                      <a:pt x="505188" y="839395"/>
                    </a:cubicBezTo>
                    <a:cubicBezTo>
                      <a:pt x="653800" y="839395"/>
                      <a:pt x="795378" y="812286"/>
                      <a:pt x="924150" y="763263"/>
                    </a:cubicBezTo>
                    <a:lnTo>
                      <a:pt x="999676" y="730516"/>
                    </a:lnTo>
                    <a:lnTo>
                      <a:pt x="1018237" y="722468"/>
                    </a:lnTo>
                    <a:cubicBezTo>
                      <a:pt x="1292757" y="588242"/>
                      <a:pt x="1495144" y="349648"/>
                      <a:pt x="1559665" y="6585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28CDC8"/>
                  </a:gs>
                  <a:gs pos="33600">
                    <a:srgbClr val="28BAB6"/>
                  </a:gs>
                  <a:gs pos="75000">
                    <a:srgbClr val="1D7573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11051" tIns="277004" rIns="211051" bIns="593580" numCol="1" spcCol="1270" anchor="ctr" anchorCtr="0">
                <a:noAutofit/>
              </a:bodyPr>
              <a:lstStyle/>
              <a:p>
                <a:pPr lvl="0" algn="ctr" defTabSz="1200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700" kern="1200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6038913" y="3652187"/>
                <a:ext cx="1647501" cy="1937575"/>
              </a:xfrm>
              <a:custGeom>
                <a:avLst/>
                <a:gdLst>
                  <a:gd name="connsiteX0" fmla="*/ 581857 w 1647501"/>
                  <a:gd name="connsiteY0" fmla="*/ 108880 h 1937575"/>
                  <a:gd name="connsiteX1" fmla="*/ 593023 w 1647501"/>
                  <a:gd name="connsiteY1" fmla="*/ 174732 h 1937575"/>
                  <a:gd name="connsiteX2" fmla="*/ 1134450 w 1647501"/>
                  <a:gd name="connsiteY2" fmla="*/ 831348 h 1937575"/>
                  <a:gd name="connsiteX3" fmla="*/ 1153013 w 1647501"/>
                  <a:gd name="connsiteY3" fmla="*/ 839397 h 1937575"/>
                  <a:gd name="connsiteX4" fmla="*/ 1147868 w 1647501"/>
                  <a:gd name="connsiteY4" fmla="*/ 869735 h 1937575"/>
                  <a:gd name="connsiteX5" fmla="*/ 1142311 w 1647501"/>
                  <a:gd name="connsiteY5" fmla="*/ 968788 h 1937575"/>
                  <a:gd name="connsiteX6" fmla="*/ 1616861 w 1647501"/>
                  <a:gd name="connsiteY6" fmla="*/ 1772121 h 1937575"/>
                  <a:gd name="connsiteX7" fmla="*/ 1647500 w 1647501"/>
                  <a:gd name="connsiteY7" fmla="*/ 1788875 h 1937575"/>
                  <a:gd name="connsiteX8" fmla="*/ 1589393 w 1647501"/>
                  <a:gd name="connsiteY8" fmla="*/ 1820648 h 1937575"/>
                  <a:gd name="connsiteX9" fmla="*/ 1076344 w 1647501"/>
                  <a:gd name="connsiteY9" fmla="*/ 1937575 h 1937575"/>
                  <a:gd name="connsiteX10" fmla="*/ 0 w 1647501"/>
                  <a:gd name="connsiteY10" fmla="*/ 968788 h 1937575"/>
                  <a:gd name="connsiteX11" fmla="*/ 563295 w 1647501"/>
                  <a:gd name="connsiteY11" fmla="*/ 116928 h 1937575"/>
                  <a:gd name="connsiteX12" fmla="*/ 1076345 w 1647501"/>
                  <a:gd name="connsiteY12" fmla="*/ 0 h 1937575"/>
                  <a:gd name="connsiteX13" fmla="*/ 1589394 w 1647501"/>
                  <a:gd name="connsiteY13" fmla="*/ 116927 h 1937575"/>
                  <a:gd name="connsiteX14" fmla="*/ 1647501 w 1647501"/>
                  <a:gd name="connsiteY14" fmla="*/ 148701 h 1937575"/>
                  <a:gd name="connsiteX15" fmla="*/ 1616862 w 1647501"/>
                  <a:gd name="connsiteY15" fmla="*/ 165454 h 1937575"/>
                  <a:gd name="connsiteX16" fmla="*/ 1164180 w 1647501"/>
                  <a:gd name="connsiteY16" fmla="*/ 773543 h 1937575"/>
                  <a:gd name="connsiteX17" fmla="*/ 1153014 w 1647501"/>
                  <a:gd name="connsiteY17" fmla="*/ 839396 h 1937575"/>
                  <a:gd name="connsiteX18" fmla="*/ 1134451 w 1647501"/>
                  <a:gd name="connsiteY18" fmla="*/ 831347 h 1937575"/>
                  <a:gd name="connsiteX19" fmla="*/ 593024 w 1647501"/>
                  <a:gd name="connsiteY19" fmla="*/ 174731 h 1937575"/>
                  <a:gd name="connsiteX20" fmla="*/ 581858 w 1647501"/>
                  <a:gd name="connsiteY20" fmla="*/ 108879 h 1937575"/>
                  <a:gd name="connsiteX21" fmla="*/ 657384 w 1647501"/>
                  <a:gd name="connsiteY21" fmla="*/ 76132 h 1937575"/>
                  <a:gd name="connsiteX22" fmla="*/ 1076345 w 1647501"/>
                  <a:gd name="connsiteY22" fmla="*/ 0 h 19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47501" h="1937575">
                    <a:moveTo>
                      <a:pt x="581857" y="108880"/>
                    </a:moveTo>
                    <a:lnTo>
                      <a:pt x="593023" y="174732"/>
                    </a:lnTo>
                    <a:cubicBezTo>
                      <a:pt x="657543" y="458528"/>
                      <a:pt x="859931" y="697122"/>
                      <a:pt x="1134450" y="831348"/>
                    </a:cubicBezTo>
                    <a:lnTo>
                      <a:pt x="1153013" y="839397"/>
                    </a:lnTo>
                    <a:lnTo>
                      <a:pt x="1147868" y="869735"/>
                    </a:lnTo>
                    <a:cubicBezTo>
                      <a:pt x="1144194" y="902303"/>
                      <a:pt x="1142311" y="935348"/>
                      <a:pt x="1142311" y="968788"/>
                    </a:cubicBezTo>
                    <a:cubicBezTo>
                      <a:pt x="1142311" y="1303192"/>
                      <a:pt x="1330552" y="1598023"/>
                      <a:pt x="1616861" y="1772121"/>
                    </a:cubicBezTo>
                    <a:lnTo>
                      <a:pt x="1647500" y="1788875"/>
                    </a:lnTo>
                    <a:lnTo>
                      <a:pt x="1589393" y="1820648"/>
                    </a:lnTo>
                    <a:cubicBezTo>
                      <a:pt x="1436883" y="1895218"/>
                      <a:pt x="1262109" y="1937575"/>
                      <a:pt x="1076344" y="1937575"/>
                    </a:cubicBezTo>
                    <a:cubicBezTo>
                      <a:pt x="481896" y="1937575"/>
                      <a:pt x="0" y="1503834"/>
                      <a:pt x="0" y="968788"/>
                    </a:cubicBezTo>
                    <a:cubicBezTo>
                      <a:pt x="0" y="600944"/>
                      <a:pt x="227771" y="280982"/>
                      <a:pt x="563295" y="116928"/>
                    </a:cubicBezTo>
                    <a:close/>
                    <a:moveTo>
                      <a:pt x="1076345" y="0"/>
                    </a:moveTo>
                    <a:cubicBezTo>
                      <a:pt x="1262110" y="0"/>
                      <a:pt x="1436884" y="42358"/>
                      <a:pt x="1589394" y="116927"/>
                    </a:cubicBezTo>
                    <a:lnTo>
                      <a:pt x="1647501" y="148701"/>
                    </a:lnTo>
                    <a:lnTo>
                      <a:pt x="1616862" y="165454"/>
                    </a:lnTo>
                    <a:cubicBezTo>
                      <a:pt x="1387815" y="304732"/>
                      <a:pt x="1221531" y="521280"/>
                      <a:pt x="1164180" y="773543"/>
                    </a:cubicBezTo>
                    <a:lnTo>
                      <a:pt x="1153014" y="839396"/>
                    </a:lnTo>
                    <a:lnTo>
                      <a:pt x="1134451" y="831347"/>
                    </a:lnTo>
                    <a:cubicBezTo>
                      <a:pt x="859932" y="697121"/>
                      <a:pt x="657544" y="458527"/>
                      <a:pt x="593024" y="174731"/>
                    </a:cubicBezTo>
                    <a:lnTo>
                      <a:pt x="581858" y="108879"/>
                    </a:lnTo>
                    <a:lnTo>
                      <a:pt x="657384" y="76132"/>
                    </a:lnTo>
                    <a:cubicBezTo>
                      <a:pt x="786156" y="27109"/>
                      <a:pt x="927733" y="0"/>
                      <a:pt x="107634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/>
                  </a:gs>
                  <a:gs pos="87000">
                    <a:schemeClr val="accent6">
                      <a:lumMod val="50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11051" tIns="277004" rIns="211051" bIns="593580" numCol="1" spcCol="1270" anchor="ctr" anchorCtr="0">
                <a:noAutofit/>
              </a:bodyPr>
              <a:lstStyle/>
              <a:p>
                <a:pPr lvl="0" algn="ctr" defTabSz="1200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700" kern="1200"/>
              </a:p>
            </p:txBody>
          </p:sp>
          <p:pic>
            <p:nvPicPr>
              <p:cNvPr id="1026" name="Picture 2" descr="Ict 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5589" y="3039940"/>
                <a:ext cx="567465" cy="5380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8" name="Picture 4" descr="Network 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016" y="4284511"/>
                <a:ext cx="675274" cy="67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1" name="Google Shape;432;g2568ebf055b_7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065" y="556880"/>
            <a:ext cx="601361" cy="4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511;g22ea7a29efa_1_158"/>
          <p:cNvSpPr txBox="1"/>
          <p:nvPr/>
        </p:nvSpPr>
        <p:spPr>
          <a:xfrm>
            <a:off x="977117" y="427218"/>
            <a:ext cx="49686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4800"/>
            </a:pPr>
            <a:r>
              <a:rPr lang="en-US" sz="4800" dirty="0" err="1">
                <a:solidFill>
                  <a:srgbClr val="28A09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Silverse</a:t>
            </a:r>
            <a:r>
              <a:rPr lang="en-US" sz="4800" dirty="0">
                <a:solidFill>
                  <a:srgbClr val="28A09F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는 다릅니다</a:t>
            </a:r>
            <a:r>
              <a:rPr lang="en-US" altLang="ko-KR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.</a:t>
            </a:r>
            <a:endParaRPr sz="48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pic>
        <p:nvPicPr>
          <p:cNvPr id="37" name="Picture 2" descr="Tv 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61" y="4721324"/>
            <a:ext cx="703468" cy="710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440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27666" r="-5854" b="9646"/>
          <a:stretch/>
        </p:blipFill>
        <p:spPr bwMode="auto">
          <a:xfrm>
            <a:off x="-698360" y="356"/>
            <a:ext cx="13588679" cy="509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0" y="-11897"/>
            <a:ext cx="12283421" cy="5111434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9000">
                <a:schemeClr val="bg2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06854" y="3701413"/>
            <a:ext cx="4130536" cy="3058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Google Shape;406;g2568ebf055b_7_3"/>
          <p:cNvSpPr/>
          <p:nvPr/>
        </p:nvSpPr>
        <p:spPr>
          <a:xfrm>
            <a:off x="981565" y="1217672"/>
            <a:ext cx="1958200" cy="497200"/>
          </a:xfrm>
          <a:prstGeom prst="roundRect">
            <a:avLst>
              <a:gd name="adj" fmla="val 50000"/>
            </a:avLst>
          </a:prstGeom>
          <a:solidFill>
            <a:srgbClr val="4B4B4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As - is</a:t>
            </a:r>
            <a:endParaRPr dirty="0">
              <a:solidFill>
                <a:schemeClr val="l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39" name="Google Shape;177;g22ea7a29efa_2_374"/>
          <p:cNvSpPr txBox="1"/>
          <p:nvPr/>
        </p:nvSpPr>
        <p:spPr>
          <a:xfrm>
            <a:off x="165141" y="309471"/>
            <a:ext cx="9899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도입 후 보건복지부 개선</a:t>
            </a:r>
            <a:endParaRPr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47516" y="2682812"/>
            <a:ext cx="3656011" cy="3376627"/>
            <a:chOff x="4490720" y="2190873"/>
            <a:chExt cx="2946262" cy="3049731"/>
          </a:xfrm>
        </p:grpSpPr>
        <p:grpSp>
          <p:nvGrpSpPr>
            <p:cNvPr id="48" name="그룹 47"/>
            <p:cNvGrpSpPr/>
            <p:nvPr/>
          </p:nvGrpSpPr>
          <p:grpSpPr>
            <a:xfrm>
              <a:off x="4490720" y="2190873"/>
              <a:ext cx="2783840" cy="2578035"/>
              <a:chOff x="3076470" y="848538"/>
              <a:chExt cx="5537533" cy="5048904"/>
            </a:xfrm>
          </p:grpSpPr>
          <p:pic>
            <p:nvPicPr>
              <p:cNvPr id="49" name="Picture 2" descr="공백, 사업, 컴퓨터, 데스크탑, 표시하다, 전자 제품, 장비, 평평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16" b="95800" l="16140" r="850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7" r="13412"/>
              <a:stretch/>
            </p:blipFill>
            <p:spPr bwMode="auto">
              <a:xfrm>
                <a:off x="3076470" y="848538"/>
                <a:ext cx="5537533" cy="5048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oogle Shape;627;g22ea7a29efa_0_14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64033" y="1341891"/>
                <a:ext cx="4753992" cy="29870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" name="Google Shape;525;g22ea7a29efa_0_12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47511" y="3481269"/>
              <a:ext cx="1289471" cy="175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직사각형 4"/>
          <p:cNvSpPr/>
          <p:nvPr/>
        </p:nvSpPr>
        <p:spPr>
          <a:xfrm>
            <a:off x="251854" y="2132091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우울 위험 복지 대상자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발굴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854" y="2851770"/>
            <a:ext cx="4349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정보 접근성을 고려한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홍보 수단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1854" y="3529317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돌봄 및 관리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인력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부족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571585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보다 넓고 깊은 복지로</a:t>
            </a:r>
          </a:p>
        </p:txBody>
      </p:sp>
      <p:sp>
        <p:nvSpPr>
          <p:cNvPr id="55" name="Google Shape;406;g2568ebf055b_7_3"/>
          <p:cNvSpPr/>
          <p:nvPr/>
        </p:nvSpPr>
        <p:spPr>
          <a:xfrm>
            <a:off x="8957439" y="1256163"/>
            <a:ext cx="1958200" cy="497200"/>
          </a:xfrm>
          <a:prstGeom prst="roundRect">
            <a:avLst>
              <a:gd name="adj" fmla="val 50000"/>
            </a:avLst>
          </a:prstGeom>
          <a:solidFill>
            <a:srgbClr val="4B4B4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To - be</a:t>
            </a:r>
            <a:endParaRPr dirty="0">
              <a:solidFill>
                <a:schemeClr val="l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66389" y="2121247"/>
            <a:ext cx="49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 감지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〮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발굴 프로세스로 </a:t>
            </a:r>
            <a:r>
              <a:rPr lang="ko-KR" altLang="en-US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사각 없는 복지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996542" y="2826416"/>
            <a:ext cx="4021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친화적 매체를 활용한 </a:t>
            </a:r>
            <a:r>
              <a:rPr lang="ko-KR" altLang="en-US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효과적 홍보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957788" y="3509180"/>
            <a:ext cx="406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 대시보드를 활용한 업무 </a:t>
            </a:r>
            <a:r>
              <a:rPr lang="ko-KR" altLang="en-US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효율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증가</a:t>
            </a:r>
          </a:p>
        </p:txBody>
      </p:sp>
      <p:cxnSp>
        <p:nvCxnSpPr>
          <p:cNvPr id="23" name="Google Shape;181;g22ea7a29efa_2_374"/>
          <p:cNvCxnSpPr/>
          <p:nvPr/>
        </p:nvCxnSpPr>
        <p:spPr>
          <a:xfrm flipH="1">
            <a:off x="10366356" y="572830"/>
            <a:ext cx="799876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130;g22ea7a29efa_2_3"/>
          <p:cNvSpPr txBox="1"/>
          <p:nvPr/>
        </p:nvSpPr>
        <p:spPr>
          <a:xfrm>
            <a:off x="10229382" y="106043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기대효과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5" name="Google Shape;130;g22ea7a29efa_2_3"/>
          <p:cNvSpPr txBox="1"/>
          <p:nvPr/>
        </p:nvSpPr>
        <p:spPr>
          <a:xfrm>
            <a:off x="11106067" y="106043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활용방안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70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27666" r="-5854" b="9646"/>
          <a:stretch/>
        </p:blipFill>
        <p:spPr bwMode="auto">
          <a:xfrm>
            <a:off x="-698360" y="356"/>
            <a:ext cx="13588679" cy="509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0" y="-11897"/>
            <a:ext cx="12283421" cy="5111434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19000">
                <a:schemeClr val="bg2">
                  <a:alpha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106854" y="3701413"/>
            <a:ext cx="4130536" cy="3058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6" name="Google Shape;406;g2568ebf055b_7_3"/>
          <p:cNvSpPr/>
          <p:nvPr/>
        </p:nvSpPr>
        <p:spPr>
          <a:xfrm>
            <a:off x="981565" y="1217672"/>
            <a:ext cx="1958200" cy="497200"/>
          </a:xfrm>
          <a:prstGeom prst="roundRect">
            <a:avLst>
              <a:gd name="adj" fmla="val 50000"/>
            </a:avLst>
          </a:prstGeom>
          <a:solidFill>
            <a:srgbClr val="4B4B4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As - is</a:t>
            </a:r>
            <a:endParaRPr dirty="0">
              <a:solidFill>
                <a:schemeClr val="l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39" name="Google Shape;177;g22ea7a29efa_2_374"/>
          <p:cNvSpPr txBox="1"/>
          <p:nvPr/>
        </p:nvSpPr>
        <p:spPr>
          <a:xfrm>
            <a:off x="165141" y="309471"/>
            <a:ext cx="9899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도입 후 노인 환경 개선</a:t>
            </a:r>
            <a:endParaRPr sz="36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47516" y="2682812"/>
            <a:ext cx="3656011" cy="3376627"/>
            <a:chOff x="4490720" y="2190873"/>
            <a:chExt cx="2946262" cy="3049731"/>
          </a:xfrm>
        </p:grpSpPr>
        <p:grpSp>
          <p:nvGrpSpPr>
            <p:cNvPr id="48" name="그룹 47"/>
            <p:cNvGrpSpPr/>
            <p:nvPr/>
          </p:nvGrpSpPr>
          <p:grpSpPr>
            <a:xfrm>
              <a:off x="4490720" y="2190873"/>
              <a:ext cx="2783840" cy="2578035"/>
              <a:chOff x="3076470" y="848538"/>
              <a:chExt cx="5537533" cy="5048904"/>
            </a:xfrm>
          </p:grpSpPr>
          <p:pic>
            <p:nvPicPr>
              <p:cNvPr id="49" name="Picture 2" descr="공백, 사업, 컴퓨터, 데스크탑, 표시하다, 전자 제품, 장비, 평평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16" b="95800" l="16140" r="850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7" r="13412"/>
              <a:stretch/>
            </p:blipFill>
            <p:spPr bwMode="auto">
              <a:xfrm>
                <a:off x="3076470" y="848538"/>
                <a:ext cx="5537533" cy="5048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oogle Shape;627;g22ea7a29efa_0_14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64033" y="1341891"/>
                <a:ext cx="4753992" cy="29870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" name="Google Shape;525;g22ea7a29efa_0_12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47511" y="3481269"/>
              <a:ext cx="1289471" cy="17593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직사각형 4"/>
          <p:cNvSpPr/>
          <p:nvPr/>
        </p:nvSpPr>
        <p:spPr>
          <a:xfrm>
            <a:off x="251854" y="2132091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인간관계 형성의 어려움으로 인한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고립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854" y="2851770"/>
            <a:ext cx="375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직접 찾아봐야 알 수 있는 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정보 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71585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인간관계 형성과 사회활동 참여 기회</a:t>
            </a:r>
          </a:p>
        </p:txBody>
      </p:sp>
      <p:sp>
        <p:nvSpPr>
          <p:cNvPr id="55" name="Google Shape;406;g2568ebf055b_7_3"/>
          <p:cNvSpPr/>
          <p:nvPr/>
        </p:nvSpPr>
        <p:spPr>
          <a:xfrm>
            <a:off x="8957439" y="1256163"/>
            <a:ext cx="1958200" cy="497200"/>
          </a:xfrm>
          <a:prstGeom prst="roundRect">
            <a:avLst>
              <a:gd name="adj" fmla="val 50000"/>
            </a:avLst>
          </a:prstGeom>
          <a:solidFill>
            <a:srgbClr val="4B4B4B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To - be</a:t>
            </a:r>
            <a:endParaRPr dirty="0">
              <a:solidFill>
                <a:schemeClr val="l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73289" y="2121247"/>
            <a:ext cx="495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신체〮공간적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제약 없는 </a:t>
            </a:r>
            <a:r>
              <a:rPr lang="ko-KR" altLang="en-US" b="1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자유로운 소통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003442" y="2826416"/>
            <a:ext cx="4021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손쉽게 접근 가능한 </a:t>
            </a:r>
            <a:r>
              <a:rPr lang="ko-KR" altLang="en-US" b="1" dirty="0">
                <a:solidFill>
                  <a:srgbClr val="0070C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맞춤 정보</a:t>
            </a:r>
          </a:p>
        </p:txBody>
      </p:sp>
      <p:cxnSp>
        <p:nvCxnSpPr>
          <p:cNvPr id="22" name="Google Shape;181;g22ea7a29efa_2_374"/>
          <p:cNvCxnSpPr/>
          <p:nvPr/>
        </p:nvCxnSpPr>
        <p:spPr>
          <a:xfrm flipH="1">
            <a:off x="10366356" y="572830"/>
            <a:ext cx="799876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130;g22ea7a29efa_2_3"/>
          <p:cNvSpPr txBox="1"/>
          <p:nvPr/>
        </p:nvSpPr>
        <p:spPr>
          <a:xfrm>
            <a:off x="10229382" y="106043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기대효과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6" name="Google Shape;130;g22ea7a29efa_2_3"/>
          <p:cNvSpPr txBox="1"/>
          <p:nvPr/>
        </p:nvSpPr>
        <p:spPr>
          <a:xfrm>
            <a:off x="11106067" y="106043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활용방안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95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5883169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7154" y="1537078"/>
            <a:ext cx="5456015" cy="4138902"/>
            <a:chOff x="3822645" y="866518"/>
            <a:chExt cx="5456015" cy="4138902"/>
          </a:xfrm>
        </p:grpSpPr>
        <p:sp>
          <p:nvSpPr>
            <p:cNvPr id="22" name="Google Shape;524;g22ea7a29efa_0_1282"/>
            <p:cNvSpPr txBox="1"/>
            <p:nvPr/>
          </p:nvSpPr>
          <p:spPr>
            <a:xfrm>
              <a:off x="3822645" y="897296"/>
              <a:ext cx="4057849" cy="954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US" sz="56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CHAPTER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3" name="Google Shape;527;g22ea7a29efa_0_1282"/>
            <p:cNvSpPr txBox="1"/>
            <p:nvPr/>
          </p:nvSpPr>
          <p:spPr>
            <a:xfrm>
              <a:off x="7028960" y="866518"/>
              <a:ext cx="224970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01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9" name="Google Shape;533;g22ea7a29efa_0_1282"/>
            <p:cNvSpPr txBox="1"/>
            <p:nvPr/>
          </p:nvSpPr>
          <p:spPr>
            <a:xfrm>
              <a:off x="6337075" y="3989798"/>
              <a:ext cx="232149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01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사업 제안 배경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02 </a:t>
              </a:r>
              <a:r>
                <a:rPr lang="ko-KR" altLang="en-US" sz="2000" dirty="0">
                  <a:solidFill>
                    <a:schemeClr val="accent5">
                      <a:lumMod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제도적 한계</a:t>
              </a:r>
              <a:endParaRPr sz="140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0" name="Google Shape;534;g22ea7a29efa_0_1282"/>
            <p:cNvSpPr txBox="1"/>
            <p:nvPr/>
          </p:nvSpPr>
          <p:spPr>
            <a:xfrm>
              <a:off x="4102269" y="1899485"/>
              <a:ext cx="174930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2800" dirty="0">
                  <a:solidFill>
                    <a:schemeClr val="accent5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제안 개요</a:t>
              </a:r>
              <a:endParaRPr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3" name="Google Shape;525;g22ea7a29efa_0_1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3412" y="3481980"/>
            <a:ext cx="2985972" cy="3778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21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68005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/>
          <p:cNvSpPr/>
          <p:nvPr/>
        </p:nvSpPr>
        <p:spPr>
          <a:xfrm>
            <a:off x="-30657" y="1104582"/>
            <a:ext cx="9501207" cy="5753418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6" name="Google Shape;936;g22ea7a29efa_0_1720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23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30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27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기대효과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40071" y="1293721"/>
            <a:ext cx="1122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 예방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효과적인 소통과 사회활동을 촉진하고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일자리 추천을 통한 </a:t>
            </a:r>
            <a:r>
              <a:rPr lang="ko-KR" altLang="en-US" sz="2400" dirty="0" err="1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빈곤율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감소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노인 </a:t>
            </a:r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삶의 만족도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개선합니다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62311" y="2359752"/>
            <a:ext cx="3430803" cy="3911695"/>
            <a:chOff x="388938" y="2414002"/>
            <a:chExt cx="3430803" cy="3911695"/>
          </a:xfrm>
        </p:grpSpPr>
        <p:graphicFrame>
          <p:nvGraphicFramePr>
            <p:cNvPr id="39" name="차트 38"/>
            <p:cNvGraphicFramePr/>
            <p:nvPr/>
          </p:nvGraphicFramePr>
          <p:xfrm>
            <a:off x="388938" y="2414002"/>
            <a:ext cx="3430803" cy="35916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직사각형 6"/>
            <p:cNvSpPr/>
            <p:nvPr/>
          </p:nvSpPr>
          <p:spPr>
            <a:xfrm>
              <a:off x="595446" y="2615797"/>
              <a:ext cx="2970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AI 복지 서비스 </a:t>
              </a:r>
              <a:r>
                <a:rPr lang="ko-KR" altLang="en-US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효과성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평가 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67250" y="3988916"/>
              <a:ext cx="906017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63.5%</a:t>
              </a:r>
              <a:endPara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r>
                <a: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감소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808949" y="3991061"/>
              <a:ext cx="83869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65.9%</a:t>
              </a:r>
              <a:endPara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r>
                <a: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감소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67826" y="5987143"/>
              <a:ext cx="7761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우울감</a:t>
              </a:r>
              <a:endPara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43783" y="5987143"/>
              <a:ext cx="7761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고독감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550071" y="2561547"/>
            <a:ext cx="4614150" cy="3763136"/>
            <a:chOff x="4041549" y="2600026"/>
            <a:chExt cx="4614150" cy="3763136"/>
          </a:xfrm>
        </p:grpSpPr>
        <p:grpSp>
          <p:nvGrpSpPr>
            <p:cNvPr id="57" name="그룹 56"/>
            <p:cNvGrpSpPr/>
            <p:nvPr/>
          </p:nvGrpSpPr>
          <p:grpSpPr>
            <a:xfrm>
              <a:off x="4041549" y="2944129"/>
              <a:ext cx="4614150" cy="3419033"/>
              <a:chOff x="4016695" y="2752776"/>
              <a:chExt cx="4614150" cy="3419033"/>
            </a:xfrm>
          </p:grpSpPr>
          <p:graphicFrame>
            <p:nvGraphicFramePr>
              <p:cNvPr id="49" name="차트 48"/>
              <p:cNvGraphicFramePr/>
              <p:nvPr/>
            </p:nvGraphicFramePr>
            <p:xfrm>
              <a:off x="4016695" y="2752776"/>
              <a:ext cx="4528100" cy="34190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56" name="그룹 55"/>
              <p:cNvGrpSpPr/>
              <p:nvPr/>
            </p:nvGrpSpPr>
            <p:grpSpPr>
              <a:xfrm>
                <a:off x="4352250" y="3046066"/>
                <a:ext cx="4278595" cy="2669099"/>
                <a:chOff x="4350398" y="2998973"/>
                <a:chExt cx="4278595" cy="2669099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5298845" y="4137507"/>
                  <a:ext cx="116794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한 가지 이상</a:t>
                  </a:r>
                  <a:endParaRPr lang="en-US" altLang="ko-KR" sz="1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/>
                    <a:sym typeface="Arial"/>
                  </a:endParaRPr>
                </a:p>
                <a:p>
                  <a:r>
                    <a:rPr lang="en-US" altLang="ko-KR" sz="14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40%</a:t>
                  </a:r>
                  <a:endParaRPr lang="ko-KR" altLang="en-US" sz="1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6170064" y="4624401"/>
                  <a:ext cx="116794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세 가지 이상</a:t>
                  </a:r>
                  <a:endParaRPr lang="en-US" altLang="ko-KR" sz="1400" dirty="0">
                    <a:solidFill>
                      <a:srgbClr val="000000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Arial"/>
                    <a:sym typeface="Arial"/>
                  </a:endParaRPr>
                </a:p>
                <a:p>
                  <a:r>
                    <a:rPr lang="en-US" altLang="ko-KR" sz="1400" dirty="0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28%</a:t>
                  </a:r>
                  <a:endParaRPr lang="ko-KR" altLang="en-US" sz="1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7045966" y="5083297"/>
                  <a:ext cx="158302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000000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2</a:t>
                  </a:r>
                  <a:r>
                    <a:rPr lang="ko-KR" altLang="en-US" sz="1400" dirty="0">
                      <a:solidFill>
                        <a:srgbClr val="000000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주에 한 번 이상</a:t>
                  </a:r>
                  <a:endParaRPr lang="en-US" altLang="ko-KR" sz="1400" dirty="0">
                    <a:solidFill>
                      <a:srgbClr val="00000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endParaRPr>
                </a:p>
                <a:p>
                  <a:r>
                    <a:rPr lang="en-US" altLang="ko-KR" b="1" dirty="0">
                      <a:solidFill>
                        <a:srgbClr val="FF0000"/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11%</a:t>
                  </a:r>
                  <a:endParaRPr lang="ko-KR" altLang="en-US" b="1" dirty="0">
                    <a:solidFill>
                      <a:srgbClr val="FF0000"/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4350398" y="2998973"/>
                  <a:ext cx="1167941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400" dirty="0" err="1">
                      <a:solidFill>
                        <a:srgbClr val="000000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Arial"/>
                      <a:sym typeface="Arial"/>
                    </a:rPr>
                    <a:t>미참여</a:t>
                  </a:r>
                  <a:endParaRPr lang="ko-KR" altLang="en-US" sz="1400" dirty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</p:grpSp>
        </p:grpSp>
        <p:sp>
          <p:nvSpPr>
            <p:cNvPr id="55" name="직사각형 54"/>
            <p:cNvSpPr/>
            <p:nvPr/>
          </p:nvSpPr>
          <p:spPr>
            <a:xfrm>
              <a:off x="4743171" y="2600026"/>
              <a:ext cx="3483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사회활동참여에 따른 우울증 위험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945158" y="3481782"/>
              <a:ext cx="1064970" cy="386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우울증 위험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009414" y="2577605"/>
            <a:ext cx="355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3138">
              <a:buSzPts val="1400"/>
            </a:pP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일자리 사업 참여 전후 </a:t>
            </a:r>
            <a:r>
              <a:rPr lang="en-US" altLang="ko-KR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빈곤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해소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 </a:t>
            </a:r>
            <a:endParaRPr lang="en-US" altLang="ko-KR" sz="1600" dirty="0">
              <a:solidFill>
                <a:srgbClr val="202124"/>
              </a:solidFill>
              <a:highlight>
                <a:srgbClr val="FFFFFF"/>
              </a:highligh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224933" y="4172186"/>
            <a:ext cx="3050737" cy="98612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8000">
                <a:schemeClr val="accent5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 descr="Gap 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561" y="4345448"/>
            <a:ext cx="648632" cy="62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8224931" y="3054993"/>
            <a:ext cx="3050737" cy="98612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8000">
                <a:schemeClr val="accent5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30" name="Picture 6" descr="No money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382" y="3196413"/>
            <a:ext cx="770993" cy="77099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7" name="직사각형 896"/>
          <p:cNvSpPr/>
          <p:nvPr/>
        </p:nvSpPr>
        <p:spPr>
          <a:xfrm>
            <a:off x="8460020" y="3221703"/>
            <a:ext cx="2505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빈곤율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 약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Calibri"/>
                <a:sym typeface="Calibri"/>
              </a:rPr>
              <a:t>14.7%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감소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98" name="직사각형 897"/>
          <p:cNvSpPr/>
          <p:nvPr/>
        </p:nvSpPr>
        <p:spPr>
          <a:xfrm>
            <a:off x="8490717" y="4341846"/>
            <a:ext cx="1443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빈곤갭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Calibri"/>
                <a:sym typeface="Calibri"/>
              </a:rPr>
              <a:t>10.1%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rPr>
              <a:t>감소</a:t>
            </a:r>
          </a:p>
        </p:txBody>
      </p:sp>
      <p:cxnSp>
        <p:nvCxnSpPr>
          <p:cNvPr id="46" name="Google Shape;181;g22ea7a29efa_2_374"/>
          <p:cNvCxnSpPr/>
          <p:nvPr/>
        </p:nvCxnSpPr>
        <p:spPr>
          <a:xfrm flipH="1">
            <a:off x="10356260" y="1113438"/>
            <a:ext cx="799876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130;g22ea7a29efa_2_3"/>
          <p:cNvSpPr txBox="1"/>
          <p:nvPr/>
        </p:nvSpPr>
        <p:spPr>
          <a:xfrm>
            <a:off x="10229382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기대효과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48" name="Google Shape;130;g22ea7a29efa_2_3"/>
          <p:cNvSpPr txBox="1"/>
          <p:nvPr/>
        </p:nvSpPr>
        <p:spPr>
          <a:xfrm>
            <a:off x="11106067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활용방안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grpSp>
        <p:nvGrpSpPr>
          <p:cNvPr id="62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64" name="Google Shape;432;g2568ebf055b_7_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433;g2568ebf055b_7_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21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무료 은과 금화 스톡 사진">
            <a:extLst>
              <a:ext uri="{FF2B5EF4-FFF2-40B4-BE49-F238E27FC236}">
                <a16:creationId xmlns:a16="http://schemas.microsoft.com/office/drawing/2014/main" id="{B256F72E-95D7-244A-D4E2-7D8FBF6C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63" y="3749998"/>
            <a:ext cx="4762500" cy="3171825"/>
          </a:xfrm>
          <a:prstGeom prst="rect">
            <a:avLst/>
          </a:prstGeom>
          <a:noFill/>
          <a:effectLst>
            <a:softEdge rad="698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6" name="모서리가 둥근 직사각형 49">
            <a:extLst>
              <a:ext uri="{FF2B5EF4-FFF2-40B4-BE49-F238E27FC236}">
                <a16:creationId xmlns:a16="http://schemas.microsoft.com/office/drawing/2014/main" id="{604C5B2A-D1BE-B2DF-4C39-3E2F9936A687}"/>
              </a:ext>
            </a:extLst>
          </p:cNvPr>
          <p:cNvSpPr/>
          <p:nvPr/>
        </p:nvSpPr>
        <p:spPr>
          <a:xfrm>
            <a:off x="-10101" y="1104580"/>
            <a:ext cx="9501207" cy="5753418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6" name="Google Shape;936;g22ea7a29efa_0_1720"/>
          <p:cNvSpPr txBox="1"/>
          <p:nvPr/>
        </p:nvSpPr>
        <p:spPr>
          <a:xfrm>
            <a:off x="192895" y="409445"/>
            <a:ext cx="6070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솔루션 소개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23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30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27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기대효과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7710" y="1407498"/>
            <a:ext cx="11227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부족한 복지예산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보다 </a:t>
            </a:r>
            <a:r>
              <a:rPr lang="ko-KR" altLang="en-US" sz="24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시급한 곳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</a:t>
            </a:r>
            <a:r>
              <a:rPr lang="ko-KR" altLang="en-US" sz="2400" dirty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효율적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으로 사용할 수 있습니다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20" name="그룹 919">
            <a:extLst>
              <a:ext uri="{FF2B5EF4-FFF2-40B4-BE49-F238E27FC236}">
                <a16:creationId xmlns:a16="http://schemas.microsoft.com/office/drawing/2014/main" id="{C337B1BD-5210-36A4-215F-B82BE96C9E05}"/>
              </a:ext>
            </a:extLst>
          </p:cNvPr>
          <p:cNvGrpSpPr/>
          <p:nvPr/>
        </p:nvGrpSpPr>
        <p:grpSpPr>
          <a:xfrm>
            <a:off x="540072" y="2411958"/>
            <a:ext cx="3769902" cy="3643613"/>
            <a:chOff x="540072" y="2572275"/>
            <a:chExt cx="3769902" cy="364361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234338-CDA4-8C26-CAF6-93368E370551}"/>
                </a:ext>
              </a:extLst>
            </p:cNvPr>
            <p:cNvSpPr txBox="1"/>
            <p:nvPr/>
          </p:nvSpPr>
          <p:spPr>
            <a:xfrm>
              <a:off x="1622591" y="2572275"/>
              <a:ext cx="1810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노인복지예산</a:t>
              </a:r>
            </a:p>
          </p:txBody>
        </p:sp>
        <p:graphicFrame>
          <p:nvGraphicFramePr>
            <p:cNvPr id="913" name="차트 912">
              <a:extLst>
                <a:ext uri="{FF2B5EF4-FFF2-40B4-BE49-F238E27FC236}">
                  <a16:creationId xmlns:a16="http://schemas.microsoft.com/office/drawing/2014/main" id="{B10BBAF6-7EDB-4FF2-76D1-CD87433705F3}"/>
                </a:ext>
              </a:extLst>
            </p:cNvPr>
            <p:cNvGraphicFramePr/>
            <p:nvPr/>
          </p:nvGraphicFramePr>
          <p:xfrm>
            <a:off x="540072" y="3114537"/>
            <a:ext cx="3769902" cy="31013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14" name="직사각형 913">
              <a:extLst>
                <a:ext uri="{FF2B5EF4-FFF2-40B4-BE49-F238E27FC236}">
                  <a16:creationId xmlns:a16="http://schemas.microsoft.com/office/drawing/2014/main" id="{4B09BDAF-D948-B96B-F8D4-E6AD0F2FAC70}"/>
                </a:ext>
              </a:extLst>
            </p:cNvPr>
            <p:cNvSpPr/>
            <p:nvPr/>
          </p:nvSpPr>
          <p:spPr>
            <a:xfrm>
              <a:off x="2114628" y="5066958"/>
              <a:ext cx="13016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기초연금지급</a:t>
              </a:r>
              <a:endPara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79.8%</a:t>
              </a:r>
            </a:p>
          </p:txBody>
        </p:sp>
        <p:sp>
          <p:nvSpPr>
            <p:cNvPr id="915" name="직사각형 914">
              <a:extLst>
                <a:ext uri="{FF2B5EF4-FFF2-40B4-BE49-F238E27FC236}">
                  <a16:creationId xmlns:a16="http://schemas.microsoft.com/office/drawing/2014/main" id="{264ABA87-E627-5049-A23A-6C2E45103F8B}"/>
                </a:ext>
              </a:extLst>
            </p:cNvPr>
            <p:cNvSpPr/>
            <p:nvPr/>
          </p:nvSpPr>
          <p:spPr>
            <a:xfrm>
              <a:off x="1185543" y="3719007"/>
              <a:ext cx="12234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노인복지사업</a:t>
              </a:r>
              <a:endPara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20.2%</a:t>
              </a:r>
            </a:p>
          </p:txBody>
        </p:sp>
      </p:grpSp>
      <p:grpSp>
        <p:nvGrpSpPr>
          <p:cNvPr id="922" name="그룹 921">
            <a:extLst>
              <a:ext uri="{FF2B5EF4-FFF2-40B4-BE49-F238E27FC236}">
                <a16:creationId xmlns:a16="http://schemas.microsoft.com/office/drawing/2014/main" id="{AF9DDAEC-7E3B-E58A-3713-6A391E11237B}"/>
              </a:ext>
            </a:extLst>
          </p:cNvPr>
          <p:cNvGrpSpPr/>
          <p:nvPr/>
        </p:nvGrpSpPr>
        <p:grpSpPr>
          <a:xfrm>
            <a:off x="3673862" y="2341255"/>
            <a:ext cx="4884237" cy="4184505"/>
            <a:chOff x="3601481" y="2599614"/>
            <a:chExt cx="4884237" cy="418450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EC9383-A7E5-3148-0CF8-F3FF7A106EDE}"/>
                </a:ext>
              </a:extLst>
            </p:cNvPr>
            <p:cNvSpPr txBox="1"/>
            <p:nvPr/>
          </p:nvSpPr>
          <p:spPr>
            <a:xfrm>
              <a:off x="4178942" y="6414787"/>
              <a:ext cx="394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전체 노인 인구 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50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분의 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 우울증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251EAA-9D53-11D7-36A3-4F49E7664212}"/>
                </a:ext>
              </a:extLst>
            </p:cNvPr>
            <p:cNvSpPr txBox="1"/>
            <p:nvPr/>
          </p:nvSpPr>
          <p:spPr>
            <a:xfrm>
              <a:off x="5069786" y="5409604"/>
              <a:ext cx="18032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추정액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altLang="ko-KR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875</a:t>
              </a:r>
              <a:r>
                <a:rPr lang="ko-KR" altLang="en-US" b="1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억원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8C3CC5-FDB0-B8A2-A5BC-58E24F3485AC}"/>
                </a:ext>
              </a:extLst>
            </p:cNvPr>
            <p:cNvSpPr txBox="1"/>
            <p:nvPr/>
          </p:nvSpPr>
          <p:spPr>
            <a:xfrm>
              <a:off x="5066021" y="2599614"/>
              <a:ext cx="1810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우울증 환자 수</a:t>
              </a:r>
            </a:p>
          </p:txBody>
        </p:sp>
        <p:graphicFrame>
          <p:nvGraphicFramePr>
            <p:cNvPr id="910" name="차트 909">
              <a:extLst>
                <a:ext uri="{FF2B5EF4-FFF2-40B4-BE49-F238E27FC236}">
                  <a16:creationId xmlns:a16="http://schemas.microsoft.com/office/drawing/2014/main" id="{2725E55E-FAF4-5D47-ACF1-539D195FE557}"/>
                </a:ext>
              </a:extLst>
            </p:cNvPr>
            <p:cNvGraphicFramePr/>
            <p:nvPr/>
          </p:nvGraphicFramePr>
          <p:xfrm>
            <a:off x="3601481" y="2941557"/>
            <a:ext cx="4884237" cy="3500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916" name="직사각형 915">
              <a:extLst>
                <a:ext uri="{FF2B5EF4-FFF2-40B4-BE49-F238E27FC236}">
                  <a16:creationId xmlns:a16="http://schemas.microsoft.com/office/drawing/2014/main" id="{A6FDEB7A-BF99-6634-2347-47D80DEB2ED0}"/>
                </a:ext>
              </a:extLst>
            </p:cNvPr>
            <p:cNvSpPr/>
            <p:nvPr/>
          </p:nvSpPr>
          <p:spPr>
            <a:xfrm>
              <a:off x="4532180" y="3869782"/>
              <a:ext cx="10999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60</a:t>
              </a:r>
              <a:r>
                <a:rPr lang="ko-KR" altLang="en-US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대 이상</a:t>
              </a:r>
              <a:endPara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333,220</a:t>
              </a:r>
              <a:r>
                <a:rPr lang="ko-KR" altLang="en-US" sz="14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명</a:t>
              </a:r>
              <a:endParaRPr lang="en-US" altLang="ko-KR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896" name="그룹 895">
            <a:extLst>
              <a:ext uri="{FF2B5EF4-FFF2-40B4-BE49-F238E27FC236}">
                <a16:creationId xmlns:a16="http://schemas.microsoft.com/office/drawing/2014/main" id="{80818E7B-B6A6-0A8C-473A-67B37B4F9216}"/>
              </a:ext>
            </a:extLst>
          </p:cNvPr>
          <p:cNvGrpSpPr/>
          <p:nvPr/>
        </p:nvGrpSpPr>
        <p:grpSpPr>
          <a:xfrm>
            <a:off x="8080040" y="3373249"/>
            <a:ext cx="2595980" cy="2201052"/>
            <a:chOff x="4853908" y="3282953"/>
            <a:chExt cx="2428249" cy="199635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93AC25E-F573-6988-4214-CBE53F5D20C0}"/>
                </a:ext>
              </a:extLst>
            </p:cNvPr>
            <p:cNvGrpSpPr/>
            <p:nvPr/>
          </p:nvGrpSpPr>
          <p:grpSpPr>
            <a:xfrm>
              <a:off x="4853908" y="3282953"/>
              <a:ext cx="1228715" cy="1996358"/>
              <a:chOff x="5989186" y="3223415"/>
              <a:chExt cx="1228715" cy="1996358"/>
            </a:xfrm>
          </p:grpSpPr>
          <p:pic>
            <p:nvPicPr>
              <p:cNvPr id="1030" name="Picture 6" descr="Coins">
                <a:extLst>
                  <a:ext uri="{FF2B5EF4-FFF2-40B4-BE49-F238E27FC236}">
                    <a16:creationId xmlns:a16="http://schemas.microsoft.com/office/drawing/2014/main" id="{E6A5B316-57D1-8BF4-ADC3-5C26FC3F04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701" y="4000573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6" descr="Coins">
                <a:extLst>
                  <a:ext uri="{FF2B5EF4-FFF2-40B4-BE49-F238E27FC236}">
                    <a16:creationId xmlns:a16="http://schemas.microsoft.com/office/drawing/2014/main" id="{BBD42DC2-EE4C-B0B7-FA60-2123710846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9186" y="3223415"/>
                <a:ext cx="1219200" cy="1219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6" descr="Coins">
              <a:extLst>
                <a:ext uri="{FF2B5EF4-FFF2-40B4-BE49-F238E27FC236}">
                  <a16:creationId xmlns:a16="http://schemas.microsoft.com/office/drawing/2014/main" id="{C2F9E323-EDE3-03B1-AE02-0C9DDD18C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957" y="406011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7" name="TextBox 906">
            <a:extLst>
              <a:ext uri="{FF2B5EF4-FFF2-40B4-BE49-F238E27FC236}">
                <a16:creationId xmlns:a16="http://schemas.microsoft.com/office/drawing/2014/main" id="{31BEA639-5439-CF2A-9A77-9983D7A2F196}"/>
              </a:ext>
            </a:extLst>
          </p:cNvPr>
          <p:cNvSpPr txBox="1"/>
          <p:nvPr/>
        </p:nvSpPr>
        <p:spPr>
          <a:xfrm>
            <a:off x="8095048" y="2368066"/>
            <a:ext cx="2159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우울증 치료지원금</a:t>
            </a:r>
            <a:endParaRPr lang="en-US" altLang="ko-KR" sz="1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077FECF6-B703-DC8A-7D89-E55A1C295434}"/>
              </a:ext>
            </a:extLst>
          </p:cNvPr>
          <p:cNvSpPr txBox="1"/>
          <p:nvPr/>
        </p:nvSpPr>
        <p:spPr>
          <a:xfrm>
            <a:off x="8499727" y="6126328"/>
            <a:ext cx="171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1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인당 </a:t>
            </a:r>
            <a:r>
              <a:rPr lang="en-US" altLang="ko-KR" sz="1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36</a:t>
            </a:r>
            <a:r>
              <a:rPr lang="ko-KR" altLang="en-US" sz="1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만원</a:t>
            </a:r>
            <a:endParaRPr lang="en-US" altLang="ko-KR" sz="18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7E1339B0-9353-1E4F-804C-E976AD85A99C}"/>
              </a:ext>
            </a:extLst>
          </p:cNvPr>
          <p:cNvSpPr txBox="1"/>
          <p:nvPr/>
        </p:nvSpPr>
        <p:spPr>
          <a:xfrm>
            <a:off x="7891293" y="2950372"/>
            <a:ext cx="1706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추정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875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억원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4C6DB30F-9332-9D7D-704A-A07FD0E4451B}"/>
              </a:ext>
            </a:extLst>
          </p:cNvPr>
          <p:cNvSpPr txBox="1"/>
          <p:nvPr/>
        </p:nvSpPr>
        <p:spPr>
          <a:xfrm>
            <a:off x="9598103" y="3642735"/>
            <a:ext cx="25726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Silverse</a:t>
            </a:r>
            <a:r>
              <a:rPr lang="en-US" altLang="ko-KR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 예방효과</a:t>
            </a:r>
            <a:endParaRPr lang="en-US" altLang="ko-KR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60%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절감</a:t>
            </a:r>
          </a:p>
        </p:txBody>
      </p:sp>
      <p:sp>
        <p:nvSpPr>
          <p:cNvPr id="925" name="TextBox 924">
            <a:extLst>
              <a:ext uri="{FF2B5EF4-FFF2-40B4-BE49-F238E27FC236}">
                <a16:creationId xmlns:a16="http://schemas.microsoft.com/office/drawing/2014/main" id="{91CF7F84-754D-44D9-17B8-1ABFC7CB9BF9}"/>
              </a:ext>
            </a:extLst>
          </p:cNvPr>
          <p:cNvSpPr txBox="1"/>
          <p:nvPr/>
        </p:nvSpPr>
        <p:spPr>
          <a:xfrm>
            <a:off x="8528913" y="5922299"/>
            <a:ext cx="15335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경기도 기준 </a:t>
            </a:r>
          </a:p>
        </p:txBody>
      </p:sp>
      <p:cxnSp>
        <p:nvCxnSpPr>
          <p:cNvPr id="42" name="Google Shape;181;g22ea7a29efa_2_374"/>
          <p:cNvCxnSpPr/>
          <p:nvPr/>
        </p:nvCxnSpPr>
        <p:spPr>
          <a:xfrm flipH="1">
            <a:off x="10356260" y="1113438"/>
            <a:ext cx="799876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130;g22ea7a29efa_2_3"/>
          <p:cNvSpPr txBox="1"/>
          <p:nvPr/>
        </p:nvSpPr>
        <p:spPr>
          <a:xfrm>
            <a:off x="10229382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기대효과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sp>
        <p:nvSpPr>
          <p:cNvPr id="45" name="Google Shape;130;g22ea7a29efa_2_3"/>
          <p:cNvSpPr txBox="1"/>
          <p:nvPr/>
        </p:nvSpPr>
        <p:spPr>
          <a:xfrm>
            <a:off x="11106067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활용방안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grpSp>
        <p:nvGrpSpPr>
          <p:cNvPr id="46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47" name="Google Shape;432;g2568ebf055b_7_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33;g2568ebf055b_7_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52733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 descr="Family, Grandma, 할머니, 가족, 노인, 여자, 행복, 여성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23" y="3342879"/>
            <a:ext cx="6096000" cy="4067176"/>
          </a:xfrm>
          <a:prstGeom prst="rect">
            <a:avLst/>
          </a:prstGeom>
          <a:noFill/>
          <a:effectLst>
            <a:softEdge rad="1041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2690263" y="1116964"/>
            <a:ext cx="9501207" cy="5753418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0" name="Google Shape;930;p11"/>
          <p:cNvSpPr txBox="1"/>
          <p:nvPr/>
        </p:nvSpPr>
        <p:spPr>
          <a:xfrm>
            <a:off x="232973" y="1283071"/>
            <a:ext cx="10012800" cy="49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솔루션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우선 제공 대상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제안과 맞춤 프로그램 </a:t>
            </a:r>
            <a:r>
              <a:rPr lang="ko-KR" altLang="en-US" sz="2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질적 개선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활용 방안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34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41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38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활용 방향 제안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9" r="1"/>
          <a:stretch/>
        </p:blipFill>
        <p:spPr>
          <a:xfrm>
            <a:off x="14817" y="2636332"/>
            <a:ext cx="2259775" cy="3432741"/>
          </a:xfrm>
          <a:prstGeom prst="rect">
            <a:avLst/>
          </a:prstGeom>
        </p:spPr>
      </p:pic>
      <p:sp>
        <p:nvSpPr>
          <p:cNvPr id="72" name="Google Shape;511;g22ea7a29efa_1_158"/>
          <p:cNvSpPr txBox="1"/>
          <p:nvPr/>
        </p:nvSpPr>
        <p:spPr>
          <a:xfrm>
            <a:off x="2572318" y="3032784"/>
            <a:ext cx="285591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노인 맞춤 돌봄 서비스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이용 대기자 및 사후관리 대상자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72318" y="4042065"/>
            <a:ext cx="252981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Noto Sans"/>
              </a:rPr>
              <a:t>거동의 불편함으로 인해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Noto Sans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Noto Sans"/>
              </a:rPr>
              <a:t>사회 활동이 제한적인 고령자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72318" y="5093797"/>
            <a:ext cx="2473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노인 복지 시설이 부족한 지역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78" name="Google Shape;525;g22ea7a29efa_0_1282"/>
          <p:cNvPicPr preferRelativeResize="0"/>
          <p:nvPr/>
        </p:nvPicPr>
        <p:blipFill rotWithShape="1">
          <a:blip r:embed="rId6">
            <a:alphaModFix/>
          </a:blip>
          <a:srcRect l="27061" r="-1"/>
          <a:stretch/>
        </p:blipFill>
        <p:spPr>
          <a:xfrm>
            <a:off x="-1" y="3378773"/>
            <a:ext cx="1172979" cy="222440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511;g22ea7a29efa_1_158"/>
          <p:cNvSpPr txBox="1"/>
          <p:nvPr/>
        </p:nvSpPr>
        <p:spPr>
          <a:xfrm>
            <a:off x="-493906" y="4061214"/>
            <a:ext cx="321844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4800"/>
            </a:pPr>
            <a:r>
              <a:rPr lang="en-US" sz="4000" dirty="0" err="1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Silverse</a:t>
            </a:r>
            <a:endParaRPr sz="4000" dirty="0">
              <a:solidFill>
                <a:srgbClr val="28CDC8"/>
              </a:solidFill>
              <a:latin typeface="Y 너만을 비춤체" panose="020B0600000101010101" pitchFamily="50" charset="-127"/>
              <a:ea typeface="Y 너만을 비춤체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5794615" y="2391479"/>
            <a:ext cx="18153" cy="38873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529482" y="1955785"/>
            <a:ext cx="238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지원 가능 대상자 예시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65522" y="1955785"/>
            <a:ext cx="258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맞춤 프로그램 개발 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522704" y="2278932"/>
            <a:ext cx="5049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프로그램 기획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개발에 실시간 지역 노인 관심사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성향 반영 가능</a:t>
            </a:r>
          </a:p>
        </p:txBody>
      </p:sp>
      <p:grpSp>
        <p:nvGrpSpPr>
          <p:cNvPr id="898" name="그룹 897"/>
          <p:cNvGrpSpPr/>
          <p:nvPr/>
        </p:nvGrpSpPr>
        <p:grpSpPr>
          <a:xfrm>
            <a:off x="6244563" y="2914478"/>
            <a:ext cx="4896197" cy="1128007"/>
            <a:chOff x="6168155" y="2693325"/>
            <a:chExt cx="4896197" cy="112800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155" y="2702729"/>
              <a:ext cx="1118604" cy="1118603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7127" y="2693325"/>
              <a:ext cx="1118604" cy="1118603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099" y="2702729"/>
              <a:ext cx="1118604" cy="111860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748" y="2702729"/>
              <a:ext cx="1118604" cy="1118603"/>
            </a:xfrm>
            <a:prstGeom prst="rect">
              <a:avLst/>
            </a:prstGeom>
          </p:spPr>
        </p:pic>
      </p:grpSp>
      <p:grpSp>
        <p:nvGrpSpPr>
          <p:cNvPr id="897" name="그룹 896"/>
          <p:cNvGrpSpPr/>
          <p:nvPr/>
        </p:nvGrpSpPr>
        <p:grpSpPr>
          <a:xfrm>
            <a:off x="6359958" y="3322670"/>
            <a:ext cx="4516840" cy="316687"/>
            <a:chOff x="4442247" y="1491280"/>
            <a:chExt cx="4516840" cy="316687"/>
          </a:xfrm>
        </p:grpSpPr>
        <p:sp>
          <p:nvSpPr>
            <p:cNvPr id="107" name="Google Shape;511;g22ea7a29efa_1_158"/>
            <p:cNvSpPr txBox="1"/>
            <p:nvPr/>
          </p:nvSpPr>
          <p:spPr>
            <a:xfrm>
              <a:off x="4442247" y="1498102"/>
              <a:ext cx="95783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설문 준비</a:t>
              </a:r>
            </a:p>
          </p:txBody>
        </p:sp>
        <p:sp>
          <p:nvSpPr>
            <p:cNvPr id="108" name="Google Shape;511;g22ea7a29efa_1_158"/>
            <p:cNvSpPr txBox="1"/>
            <p:nvPr/>
          </p:nvSpPr>
          <p:spPr>
            <a:xfrm>
              <a:off x="5896343" y="1500231"/>
              <a:ext cx="57545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실시</a:t>
              </a:r>
            </a:p>
          </p:txBody>
        </p:sp>
        <p:sp>
          <p:nvSpPr>
            <p:cNvPr id="109" name="Google Shape;511;g22ea7a29efa_1_158"/>
            <p:cNvSpPr txBox="1"/>
            <p:nvPr/>
          </p:nvSpPr>
          <p:spPr>
            <a:xfrm>
              <a:off x="6974952" y="1500231"/>
              <a:ext cx="90634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결과취합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110" name="Google Shape;511;g22ea7a29efa_1_158"/>
            <p:cNvSpPr txBox="1"/>
            <p:nvPr/>
          </p:nvSpPr>
          <p:spPr>
            <a:xfrm>
              <a:off x="8383630" y="1491280"/>
              <a:ext cx="57545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분석</a:t>
              </a:r>
            </a:p>
          </p:txBody>
        </p:sp>
      </p:grpSp>
      <p:grpSp>
        <p:nvGrpSpPr>
          <p:cNvPr id="899" name="그룹 898"/>
          <p:cNvGrpSpPr/>
          <p:nvPr/>
        </p:nvGrpSpPr>
        <p:grpSpPr>
          <a:xfrm>
            <a:off x="6244563" y="4558634"/>
            <a:ext cx="3246785" cy="1264479"/>
            <a:chOff x="6086006" y="4335161"/>
            <a:chExt cx="3246785" cy="1264479"/>
          </a:xfrm>
        </p:grpSpPr>
        <p:grpSp>
          <p:nvGrpSpPr>
            <p:cNvPr id="93" name="그룹 92"/>
            <p:cNvGrpSpPr/>
            <p:nvPr/>
          </p:nvGrpSpPr>
          <p:grpSpPr>
            <a:xfrm flipH="1" flipV="1">
              <a:off x="6086006" y="4335161"/>
              <a:ext cx="1264479" cy="1264479"/>
              <a:chOff x="622251" y="1775493"/>
              <a:chExt cx="4320000" cy="4320000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622251" y="1775493"/>
                <a:ext cx="4320000" cy="4320000"/>
              </a:xfrm>
              <a:prstGeom prst="ellipse">
                <a:avLst/>
              </a:prstGeom>
              <a:solidFill>
                <a:srgbClr val="B2F0EF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802249" y="1955491"/>
                <a:ext cx="3960001" cy="3960001"/>
              </a:xfrm>
              <a:prstGeom prst="ellipse">
                <a:avLst/>
              </a:prstGeom>
              <a:solidFill>
                <a:srgbClr val="B2F0E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1162251" y="2315493"/>
                <a:ext cx="3240000" cy="3240000"/>
              </a:xfrm>
              <a:prstGeom prst="ellipse">
                <a:avLst/>
              </a:prstGeom>
              <a:solidFill>
                <a:srgbClr val="B2F0E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1702248" y="2855490"/>
                <a:ext cx="2160002" cy="2160002"/>
              </a:xfrm>
              <a:prstGeom prst="ellipse">
                <a:avLst/>
              </a:prstGeom>
              <a:solidFill>
                <a:srgbClr val="B2F0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sp>
          <p:nvSpPr>
            <p:cNvPr id="113" name="Google Shape;511;g22ea7a29efa_1_158"/>
            <p:cNvSpPr txBox="1"/>
            <p:nvPr/>
          </p:nvSpPr>
          <p:spPr>
            <a:xfrm>
              <a:off x="6462548" y="4946977"/>
              <a:ext cx="2870243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관리자 대시보드 확인</a:t>
              </a:r>
            </a:p>
          </p:txBody>
        </p:sp>
        <p:sp>
          <p:nvSpPr>
            <p:cNvPr id="126" name="Google Shape;511;g22ea7a29efa_1_158"/>
            <p:cNvSpPr txBox="1"/>
            <p:nvPr/>
          </p:nvSpPr>
          <p:spPr>
            <a:xfrm>
              <a:off x="6411724" y="4598595"/>
              <a:ext cx="126049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800"/>
              </a:pPr>
              <a:r>
                <a:rPr lang="en-US" sz="2000" dirty="0" err="1">
                  <a:solidFill>
                    <a:srgbClr val="28CDC8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  </a:ext>
                  </a:extLst>
                </a:rPr>
                <a:t>Silverse</a:t>
              </a:r>
              <a:endParaRPr sz="2000" dirty="0">
                <a:solidFill>
                  <a:srgbClr val="28CDC8"/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5807828" y="3412613"/>
            <a:ext cx="450019" cy="611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5812768" y="5212170"/>
            <a:ext cx="450019" cy="611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51" name="Google Shape;432;g2568ebf055b_7_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433;g2568ebf055b_7_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" name="Google Shape;181;g22ea7a29efa_2_374"/>
          <p:cNvCxnSpPr/>
          <p:nvPr/>
        </p:nvCxnSpPr>
        <p:spPr>
          <a:xfrm flipH="1">
            <a:off x="11247149" y="1113438"/>
            <a:ext cx="799876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130;g22ea7a29efa_2_3"/>
          <p:cNvSpPr txBox="1"/>
          <p:nvPr/>
        </p:nvSpPr>
        <p:spPr>
          <a:xfrm>
            <a:off x="10229382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기대효과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5" name="Google Shape;130;g22ea7a29efa_2_3"/>
          <p:cNvSpPr txBox="1"/>
          <p:nvPr/>
        </p:nvSpPr>
        <p:spPr>
          <a:xfrm>
            <a:off x="11106067" y="646651"/>
            <a:ext cx="1046286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활용방안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658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8" b="225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1" y="2"/>
            <a:ext cx="12192001" cy="6857999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766699"/>
            <a:ext cx="12191999" cy="2729799"/>
          </a:xfrm>
          <a:prstGeom prst="rect">
            <a:avLst/>
          </a:prstGeom>
          <a:solidFill>
            <a:srgbClr val="000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" name="Google Shape;87;p2"/>
          <p:cNvSpPr txBox="1"/>
          <p:nvPr/>
        </p:nvSpPr>
        <p:spPr>
          <a:xfrm>
            <a:off x="450650" y="4583936"/>
            <a:ext cx="2905323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DX </a:t>
            </a:r>
            <a:r>
              <a:rPr lang="en-US" sz="25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수도권</a:t>
            </a:r>
            <a:r>
              <a:rPr lang="en-US" sz="2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2반 </a:t>
            </a:r>
            <a:r>
              <a:rPr 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6조</a:t>
            </a:r>
            <a:r>
              <a:rPr 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0706100" y="0"/>
            <a:ext cx="1485900" cy="157162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850" y="1992212"/>
            <a:ext cx="19092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rgbClr val="28CDC8"/>
                </a:solidFill>
                <a:effectLst/>
                <a:latin typeface="Y 너만을 비춤체OTF" panose="020B0600000101010101" pitchFamily="34" charset="-127"/>
                <a:ea typeface="Y 너만을 비춤체OTF" panose="020B0600000101010101" pitchFamily="34" charset="-127"/>
              </a:rPr>
              <a:t>Silverse</a:t>
            </a:r>
            <a:endParaRPr lang="ko-KR" altLang="en-US" sz="3200" b="1" dirty="0">
              <a:solidFill>
                <a:srgbClr val="28CDC8"/>
              </a:solidFill>
              <a:effectLst/>
              <a:latin typeface="Y 너만을 비춤체OTF" panose="020B0600000101010101" pitchFamily="34" charset="-127"/>
              <a:ea typeface="Y 너만을 비춤체OTF" panose="020B0600000101010101" pitchFamily="34" charset="-127"/>
            </a:endParaRPr>
          </a:p>
        </p:txBody>
      </p:sp>
      <p:sp>
        <p:nvSpPr>
          <p:cNvPr id="5" name="Google Shape;85;p2"/>
          <p:cNvSpPr txBox="1"/>
          <p:nvPr/>
        </p:nvSpPr>
        <p:spPr>
          <a:xfrm>
            <a:off x="399851" y="2576988"/>
            <a:ext cx="1112662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혼자서는 외로운 삶</a:t>
            </a:r>
            <a:r>
              <a:rPr lang="en-US" altLang="ko-KR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28CDC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더불어 살아가는 삶</a:t>
            </a: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만들겠습니다</a:t>
            </a:r>
            <a:r>
              <a:rPr lang="en-US" altLang="ko-KR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r>
              <a:rPr lang="en-US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sz="4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2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4" name="Google Shape;432;g2568ebf055b_7_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33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9563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6701" y="1707295"/>
            <a:ext cx="11501827" cy="3319746"/>
          </a:xfrm>
          <a:prstGeom prst="rect">
            <a:avLst/>
          </a:prstGeom>
        </p:spPr>
        <p:txBody>
          <a:bodyPr wrap="square" tIns="72000" spcCol="0">
            <a:spAutoFit/>
          </a:bodyPr>
          <a:lstStyle/>
          <a:p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en-US" altLang="ko-KR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Librosa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: </a:t>
            </a:r>
          </a:p>
          <a:p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음악 및 오디오 신호 처리를 위한 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파이썬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라이브러리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endParaRPr lang="ko-KR" altLang="en-US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Resnet_V2 : </a:t>
            </a:r>
          </a:p>
          <a:p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마이크로소프트에서 개발한 알고리즘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. </a:t>
            </a:r>
          </a:p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CNN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기반으로 음성 인식에서 가장 널리 사용되고 있는 알고리즘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.</a:t>
            </a:r>
          </a:p>
          <a:p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Transfer Learning : </a:t>
            </a:r>
          </a:p>
          <a:p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음성인식을 위해 사용한 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Resnet_V2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을 다른 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데이터셋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혹은 다른 문제에 적용시켜 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풀기위한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기술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endParaRPr lang="ko-KR" altLang="en-US" sz="16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en-US" altLang="ko-KR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XGBoost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: 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그라디언트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부스팅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트리 알고리즘에서 유명하고 효율적인 오픈 소스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4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11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8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별첨</a:t>
              </a:r>
            </a:p>
          </p:txBody>
        </p:sp>
      </p:grpSp>
      <p:grpSp>
        <p:nvGrpSpPr>
          <p:cNvPr id="16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17" name="Google Shape;432;g2568ebf055b_7_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433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930;p11"/>
          <p:cNvSpPr txBox="1"/>
          <p:nvPr/>
        </p:nvSpPr>
        <p:spPr>
          <a:xfrm>
            <a:off x="232973" y="1235165"/>
            <a:ext cx="10012800" cy="49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용어설명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60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7327" y="765680"/>
            <a:ext cx="3207785" cy="3850366"/>
            <a:chOff x="-1" y="2233780"/>
            <a:chExt cx="3207785" cy="3850366"/>
          </a:xfrm>
        </p:grpSpPr>
        <p:grpSp>
          <p:nvGrpSpPr>
            <p:cNvPr id="3" name="그룹 2"/>
            <p:cNvGrpSpPr/>
            <p:nvPr/>
          </p:nvGrpSpPr>
          <p:grpSpPr>
            <a:xfrm>
              <a:off x="-1" y="2233780"/>
              <a:ext cx="3207785" cy="3850366"/>
              <a:chOff x="-53085" y="2217613"/>
              <a:chExt cx="3207785" cy="3850366"/>
            </a:xfrm>
          </p:grpSpPr>
          <p:sp>
            <p:nvSpPr>
              <p:cNvPr id="7" name="Google Shape;630;g22ea7a29efa_0_1417"/>
              <p:cNvSpPr/>
              <p:nvPr/>
            </p:nvSpPr>
            <p:spPr>
              <a:xfrm>
                <a:off x="-53085" y="2217613"/>
                <a:ext cx="3207785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3000"/>
                </a:pP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관심사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기반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소셜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커뮤니티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형성</a:t>
                </a:r>
                <a:endParaRPr sz="1050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-53085" y="2664659"/>
                <a:ext cx="3207785" cy="3403320"/>
                <a:chOff x="-2" y="2386824"/>
                <a:chExt cx="3207785" cy="3403320"/>
              </a:xfrm>
            </p:grpSpPr>
            <p:sp>
              <p:nvSpPr>
                <p:cNvPr id="9" name="직사각형 8"/>
                <p:cNvSpPr/>
                <p:nvPr/>
              </p:nvSpPr>
              <p:spPr>
                <a:xfrm>
                  <a:off x="0" y="5178616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-2" y="4241198"/>
                  <a:ext cx="3207785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0" y="3314011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-1" y="2386824"/>
                  <a:ext cx="3207784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-2" y="3481812"/>
                  <a:ext cx="320778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관심사별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 그룹 형성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-1" y="2527138"/>
                  <a:ext cx="32077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TV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시청기록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-1" y="440177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개인 그룹 분배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-1" y="533049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그룹 매칭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보이스룸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 제공</a:t>
                  </a:r>
                  <a:endPara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</p:grpSp>
        </p:grpSp>
        <p:cxnSp>
          <p:nvCxnSpPr>
            <p:cNvPr id="4" name="직선 화살표 연결선 3"/>
            <p:cNvCxnSpPr/>
            <p:nvPr/>
          </p:nvCxnSpPr>
          <p:spPr>
            <a:xfrm>
              <a:off x="1603890" y="3288154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603890" y="4208831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/>
            <p:nvPr/>
          </p:nvCxnSpPr>
          <p:spPr>
            <a:xfrm>
              <a:off x="1603890" y="5155425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458697" y="992342"/>
            <a:ext cx="3272168" cy="2906669"/>
            <a:chOff x="-57724" y="2233780"/>
            <a:chExt cx="3272168" cy="2906669"/>
          </a:xfrm>
        </p:grpSpPr>
        <p:grpSp>
          <p:nvGrpSpPr>
            <p:cNvPr id="18" name="그룹 17"/>
            <p:cNvGrpSpPr/>
            <p:nvPr/>
          </p:nvGrpSpPr>
          <p:grpSpPr>
            <a:xfrm>
              <a:off x="-57724" y="2233780"/>
              <a:ext cx="3272168" cy="2906669"/>
              <a:chOff x="-110808" y="2217613"/>
              <a:chExt cx="3272168" cy="2906669"/>
            </a:xfrm>
          </p:grpSpPr>
          <p:sp>
            <p:nvSpPr>
              <p:cNvPr id="21" name="Google Shape;630;g22ea7a29efa_0_1417"/>
              <p:cNvSpPr/>
              <p:nvPr/>
            </p:nvSpPr>
            <p:spPr>
              <a:xfrm>
                <a:off x="-53085" y="2217613"/>
                <a:ext cx="3207785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3000"/>
                </a:pPr>
                <a:r>
                  <a:rPr lang="ko-KR" altLang="en-US" sz="1400" dirty="0" err="1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우울감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Arial"/>
                    <a:sym typeface="Arial"/>
                  </a:rPr>
                  <a:t> 탐지 및 고위험군 추출 </a:t>
                </a: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-110808" y="2664659"/>
                <a:ext cx="3272168" cy="2459623"/>
                <a:chOff x="-57725" y="2386824"/>
                <a:chExt cx="3272168" cy="2459623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-9166" y="4234919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0" y="3314011"/>
                  <a:ext cx="3207783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-1" y="2386824"/>
                  <a:ext cx="3207784" cy="611528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>
                        <a:lumMod val="2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-57725" y="3473194"/>
                  <a:ext cx="3207785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음성 데이터 주파수 인식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-1" y="2527138"/>
                  <a:ext cx="32077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음성 주파수 수집</a:t>
                  </a:r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6659" y="4388571"/>
                  <a:ext cx="320778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우울감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 예측</a:t>
                  </a:r>
                </a:p>
              </p:txBody>
            </p:sp>
          </p:grpSp>
        </p:grpSp>
        <p:cxnSp>
          <p:nvCxnSpPr>
            <p:cNvPr id="19" name="직선 화살표 연결선 18"/>
            <p:cNvCxnSpPr/>
            <p:nvPr/>
          </p:nvCxnSpPr>
          <p:spPr>
            <a:xfrm>
              <a:off x="1603890" y="3288154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1603890" y="4208831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7992719" y="765680"/>
            <a:ext cx="3089109" cy="3591478"/>
            <a:chOff x="-88083" y="1761904"/>
            <a:chExt cx="3249748" cy="3869478"/>
          </a:xfrm>
        </p:grpSpPr>
        <p:grpSp>
          <p:nvGrpSpPr>
            <p:cNvPr id="30" name="그룹 29"/>
            <p:cNvGrpSpPr/>
            <p:nvPr/>
          </p:nvGrpSpPr>
          <p:grpSpPr>
            <a:xfrm>
              <a:off x="-88083" y="1761904"/>
              <a:ext cx="3249748" cy="2933557"/>
              <a:chOff x="-15729" y="2233780"/>
              <a:chExt cx="3249748" cy="2933557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-15729" y="2233780"/>
                <a:ext cx="3249748" cy="2933557"/>
                <a:chOff x="-68813" y="2217613"/>
                <a:chExt cx="3249748" cy="2933557"/>
              </a:xfrm>
            </p:grpSpPr>
            <p:sp>
              <p:nvSpPr>
                <p:cNvPr id="36" name="Google Shape;630;g22ea7a29efa_0_1417"/>
                <p:cNvSpPr/>
                <p:nvPr/>
              </p:nvSpPr>
              <p:spPr>
                <a:xfrm>
                  <a:off x="-53085" y="2217613"/>
                  <a:ext cx="3207785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3000"/>
                  </a:pP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rPr>
                    <a:t>성향 파악 </a:t>
                  </a:r>
                </a:p>
              </p:txBody>
            </p:sp>
            <p:grpSp>
              <p:nvGrpSpPr>
                <p:cNvPr id="37" name="그룹 36"/>
                <p:cNvGrpSpPr/>
                <p:nvPr/>
              </p:nvGrpSpPr>
              <p:grpSpPr>
                <a:xfrm>
                  <a:off x="-68813" y="2664659"/>
                  <a:ext cx="3249748" cy="2486511"/>
                  <a:chOff x="-15730" y="2386824"/>
                  <a:chExt cx="3249748" cy="2486511"/>
                </a:xfrm>
              </p:grpSpPr>
              <p:sp>
                <p:nvSpPr>
                  <p:cNvPr id="38" name="직사각형 37"/>
                  <p:cNvSpPr/>
                  <p:nvPr/>
                </p:nvSpPr>
                <p:spPr>
                  <a:xfrm>
                    <a:off x="0" y="4261807"/>
                    <a:ext cx="3207783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endParaRPr>
                  </a:p>
                </p:txBody>
              </p:sp>
              <p:sp>
                <p:nvSpPr>
                  <p:cNvPr id="39" name="직사각형 38"/>
                  <p:cNvSpPr/>
                  <p:nvPr/>
                </p:nvSpPr>
                <p:spPr>
                  <a:xfrm>
                    <a:off x="0" y="3314011"/>
                    <a:ext cx="3207783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endParaRPr>
                  </a:p>
                </p:txBody>
              </p:sp>
              <p:sp>
                <p:nvSpPr>
                  <p:cNvPr id="40" name="직사각형 39"/>
                  <p:cNvSpPr/>
                  <p:nvPr/>
                </p:nvSpPr>
                <p:spPr>
                  <a:xfrm>
                    <a:off x="-1" y="2386824"/>
                    <a:ext cx="3207784" cy="611528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endParaRPr>
                  </a:p>
                </p:txBody>
              </p:sp>
              <p:sp>
                <p:nvSpPr>
                  <p:cNvPr id="41" name="직사각형 40"/>
                  <p:cNvSpPr/>
                  <p:nvPr/>
                </p:nvSpPr>
                <p:spPr>
                  <a:xfrm>
                    <a:off x="-15730" y="3469049"/>
                    <a:ext cx="3207785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Arial"/>
                        <a:sym typeface="Arial"/>
                      </a:rPr>
                      <a:t>음성인식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-2" y="2527138"/>
                    <a:ext cx="3207784" cy="3316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rPr>
                      <a:t>대화 내용 중 관련 키워드</a:t>
                    </a:r>
                  </a:p>
                </p:txBody>
              </p:sp>
              <p:sp>
                <p:nvSpPr>
                  <p:cNvPr id="43" name="직사각형 42"/>
                  <p:cNvSpPr/>
                  <p:nvPr/>
                </p:nvSpPr>
                <p:spPr>
                  <a:xfrm>
                    <a:off x="-1" y="4401771"/>
                    <a:ext cx="3207784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endPara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26234" y="4411030"/>
                    <a:ext cx="3207784" cy="3316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 algn="ctr"/>
                    <a:r>
                      <a: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Arial"/>
                        <a:sym typeface="Arial"/>
                      </a:rPr>
                      <a:t>성향 파악</a:t>
                    </a:r>
                  </a:p>
                </p:txBody>
              </p:sp>
            </p:grpSp>
          </p:grpSp>
          <p:cxnSp>
            <p:nvCxnSpPr>
              <p:cNvPr id="34" name="직선 화살표 연결선 33"/>
              <p:cNvCxnSpPr/>
              <p:nvPr/>
            </p:nvCxnSpPr>
            <p:spPr>
              <a:xfrm>
                <a:off x="1603890" y="3288154"/>
                <a:ext cx="1" cy="315659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1603890" y="4213831"/>
                <a:ext cx="1" cy="315659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직사각형 30"/>
            <p:cNvSpPr/>
            <p:nvPr/>
          </p:nvSpPr>
          <p:spPr>
            <a:xfrm>
              <a:off x="-46119" y="5019854"/>
              <a:ext cx="3207783" cy="6115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2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일자리 및 프로그램 매칭</a:t>
              </a: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1518297" y="4693422"/>
              <a:ext cx="1" cy="31565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/>
          <p:cNvSpPr/>
          <p:nvPr/>
        </p:nvSpPr>
        <p:spPr>
          <a:xfrm>
            <a:off x="538571" y="492566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KMeans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 Clustering : </a:t>
            </a:r>
          </a:p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특정한 임의의 지점을 선택해 군집 중심점을 설정하고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, </a:t>
            </a:r>
          </a:p>
          <a:p>
            <a:r>
              <a:rPr lang="ko-KR" altLang="en-US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해당 중심에 가장 가까운 포인트 들을 선택하는 군집화 기법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endParaRPr lang="ko-KR" altLang="en-US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sym typeface="Calibri"/>
            </a:endParaRPr>
          </a:p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Calibri"/>
              </a:rPr>
              <a:t>LDA: ???</a:t>
            </a:r>
          </a:p>
        </p:txBody>
      </p:sp>
    </p:spTree>
    <p:extLst>
      <p:ext uri="{BB962C8B-B14F-4D97-AF65-F5344CB8AC3E}">
        <p14:creationId xmlns:p14="http://schemas.microsoft.com/office/powerpoint/2010/main" val="100656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26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34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30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 우울 현황</a:t>
              </a:r>
              <a:endParaRPr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85" name="Picture 14" descr="무료 분수 앞 바위에 앉아 남자 스톡 사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3" t="23244" r="3980" b="35528"/>
          <a:stretch/>
        </p:blipFill>
        <p:spPr bwMode="auto">
          <a:xfrm>
            <a:off x="7672802" y="2006030"/>
            <a:ext cx="4519919" cy="4519919"/>
          </a:xfrm>
          <a:prstGeom prst="rect">
            <a:avLst/>
          </a:prstGeom>
          <a:effectLst>
            <a:softEdge rad="774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모서리가 둥근 직사각형 85"/>
          <p:cNvSpPr/>
          <p:nvPr/>
        </p:nvSpPr>
        <p:spPr>
          <a:xfrm>
            <a:off x="6114998" y="2024217"/>
            <a:ext cx="6011325" cy="4681783"/>
          </a:xfrm>
          <a:prstGeom prst="roundRect">
            <a:avLst>
              <a:gd name="adj" fmla="val 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110481" y="2155753"/>
            <a:ext cx="4004686" cy="2874456"/>
            <a:chOff x="6531088" y="2498120"/>
            <a:chExt cx="4004686" cy="2874456"/>
          </a:xfrm>
        </p:grpSpPr>
        <p:sp>
          <p:nvSpPr>
            <p:cNvPr id="78" name="TextBox 77"/>
            <p:cNvSpPr txBox="1"/>
            <p:nvPr/>
          </p:nvSpPr>
          <p:spPr>
            <a:xfrm>
              <a:off x="8761998" y="5042480"/>
              <a:ext cx="706108" cy="33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5" name="Google Shape;177;g22ea7a29efa_2_374"/>
            <p:cNvSpPr txBox="1"/>
            <p:nvPr/>
          </p:nvSpPr>
          <p:spPr>
            <a:xfrm>
              <a:off x="6531088" y="2498120"/>
              <a:ext cx="4004686" cy="36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2000" dirty="0" err="1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</a:t>
              </a:r>
              <a:r>
                <a:rPr lang="en-US" sz="20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sz="2000" dirty="0" err="1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우울</a:t>
              </a:r>
              <a:r>
                <a:rPr lang="en-US" sz="20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0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증가율 </a:t>
              </a:r>
              <a:r>
                <a:rPr lang="en-US" altLang="ko-KR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(2017-2021)</a:t>
              </a:r>
              <a:r>
                <a:rPr lang="en-US" sz="16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endParaRPr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38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39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그룹 41"/>
          <p:cNvGrpSpPr/>
          <p:nvPr/>
        </p:nvGrpSpPr>
        <p:grpSpPr>
          <a:xfrm>
            <a:off x="4333954" y="2579435"/>
            <a:ext cx="4537484" cy="3886323"/>
            <a:chOff x="5011971" y="2632609"/>
            <a:chExt cx="2904615" cy="3104998"/>
          </a:xfrm>
        </p:grpSpPr>
        <p:graphicFrame>
          <p:nvGraphicFramePr>
            <p:cNvPr id="43" name="차트 42"/>
            <p:cNvGraphicFramePr/>
            <p:nvPr>
              <p:extLst>
                <p:ext uri="{D42A27DB-BD31-4B8C-83A1-F6EECF244321}">
                  <p14:modId xmlns:p14="http://schemas.microsoft.com/office/powerpoint/2010/main" val="2543990496"/>
                </p:ext>
              </p:extLst>
            </p:nvPr>
          </p:nvGraphicFramePr>
          <p:xfrm>
            <a:off x="5011971" y="2632609"/>
            <a:ext cx="2904615" cy="31049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4" name="TextBox 43"/>
            <p:cNvSpPr txBox="1"/>
            <p:nvPr/>
          </p:nvSpPr>
          <p:spPr>
            <a:xfrm>
              <a:off x="6383449" y="4654598"/>
              <a:ext cx="53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5" name="Google Shape;177;g22ea7a29efa_2_374"/>
          <p:cNvSpPr txBox="1"/>
          <p:nvPr/>
        </p:nvSpPr>
        <p:spPr>
          <a:xfrm>
            <a:off x="309477" y="1302798"/>
            <a:ext cx="118168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새 고령인구 증가율 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8.3%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대비 심각한 노인 </a:t>
            </a:r>
            <a:r>
              <a:rPr lang="ko-KR" altLang="en-US" sz="2800" b="1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우울증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환자 증가 추세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49321" y="2155753"/>
            <a:ext cx="3918021" cy="4193746"/>
            <a:chOff x="1059331" y="2222909"/>
            <a:chExt cx="3918021" cy="4193746"/>
          </a:xfrm>
        </p:grpSpPr>
        <p:sp>
          <p:nvSpPr>
            <p:cNvPr id="47" name="Google Shape;193;g22ea7a29efa_2_374"/>
            <p:cNvSpPr txBox="1"/>
            <p:nvPr/>
          </p:nvSpPr>
          <p:spPr>
            <a:xfrm>
              <a:off x="1729835" y="2222909"/>
              <a:ext cx="2880560" cy="36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20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65</a:t>
              </a:r>
              <a:r>
                <a:rPr lang="ko-KR" altLang="en-US" sz="2000" dirty="0">
                  <a:solidFill>
                    <a:schemeClr val="dk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세 이상 고령인구 추이</a:t>
              </a:r>
              <a:endParaRPr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1059331" y="2900383"/>
              <a:ext cx="3918021" cy="3516272"/>
              <a:chOff x="5549154" y="1303505"/>
              <a:chExt cx="5037046" cy="4399021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5774868" y="2987900"/>
                <a:ext cx="4651863" cy="2714626"/>
                <a:chOff x="5774868" y="2987900"/>
                <a:chExt cx="4651863" cy="2714626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00" t="33734" r="37885" b="14171"/>
                <a:stretch/>
              </p:blipFill>
              <p:spPr>
                <a:xfrm>
                  <a:off x="5774868" y="2987900"/>
                  <a:ext cx="4651863" cy="2714626"/>
                </a:xfrm>
                <a:prstGeom prst="rect">
                  <a:avLst/>
                </a:prstGeom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6020669" y="4109048"/>
                  <a:ext cx="7809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2022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년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901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만 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067409" y="3947800"/>
                  <a:ext cx="82747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2030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년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1,298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만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8133593" y="3809485"/>
                  <a:ext cx="9525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2040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년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1,722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만 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9227049" y="3663701"/>
                  <a:ext cx="9525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2050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년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 1,900</a:t>
                  </a:r>
                  <a:r>
                    <a:rPr kumimoji="0" lang="ko-KR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만 </a:t>
                  </a:r>
                  <a:endPara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aphicFrame>
            <p:nvGraphicFramePr>
              <p:cNvPr id="50" name="차트 49"/>
              <p:cNvGraphicFramePr/>
              <p:nvPr>
                <p:extLst>
                  <p:ext uri="{D42A27DB-BD31-4B8C-83A1-F6EECF244321}">
                    <p14:modId xmlns:p14="http://schemas.microsoft.com/office/powerpoint/2010/main" val="3642504311"/>
                  </p:ext>
                </p:extLst>
              </p:nvPr>
            </p:nvGraphicFramePr>
            <p:xfrm>
              <a:off x="5549154" y="1303505"/>
              <a:ext cx="5037046" cy="36032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</p:grpSp>
      </p:grpSp>
      <p:cxnSp>
        <p:nvCxnSpPr>
          <p:cNvPr id="56" name="Google Shape;181;g22ea7a29efa_2_374"/>
          <p:cNvCxnSpPr/>
          <p:nvPr/>
        </p:nvCxnSpPr>
        <p:spPr>
          <a:xfrm flipH="1">
            <a:off x="9737189" y="1117819"/>
            <a:ext cx="1241872" cy="64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8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043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68340" y="1374554"/>
            <a:ext cx="11477437" cy="5216630"/>
            <a:chOff x="957181" y="1195776"/>
            <a:chExt cx="11477437" cy="5216630"/>
          </a:xfrm>
        </p:grpSpPr>
        <p:pic>
          <p:nvPicPr>
            <p:cNvPr id="15364" name="Picture 4" descr="박사님, 의료, 약, 건강, 청진기, 건강 관리, 건강한, 병원, 진단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532" y="1195776"/>
              <a:ext cx="7681086" cy="5216630"/>
            </a:xfrm>
            <a:prstGeom prst="rect">
              <a:avLst/>
            </a:prstGeom>
            <a:noFill/>
            <a:effectLst>
              <a:softEdge rad="787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모서리가 둥근 직사각형 53"/>
            <p:cNvSpPr/>
            <p:nvPr/>
          </p:nvSpPr>
          <p:spPr>
            <a:xfrm>
              <a:off x="3371259" y="1279941"/>
              <a:ext cx="8773413" cy="511769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Google Shape;218;g2568ebf055b_0_52"/>
            <p:cNvSpPr txBox="1"/>
            <p:nvPr/>
          </p:nvSpPr>
          <p:spPr>
            <a:xfrm>
              <a:off x="6865997" y="2204262"/>
              <a:ext cx="3456156" cy="43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r>
                <a:rPr lang="en-US" sz="20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고령층</a:t>
              </a:r>
              <a:r>
                <a:rPr 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극단적</a:t>
              </a:r>
              <a:r>
                <a:rPr 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선택</a:t>
              </a:r>
              <a:r>
                <a:rPr 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이유</a:t>
              </a:r>
              <a:r>
                <a:rPr 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Calibri"/>
                  <a:sym typeface="Calibri"/>
                </a:rPr>
                <a:t> </a:t>
              </a:r>
              <a:endParaRPr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211" name="Google Shape;211;g2568ebf055b_0_52"/>
            <p:cNvSpPr txBox="1"/>
            <p:nvPr/>
          </p:nvSpPr>
          <p:spPr>
            <a:xfrm>
              <a:off x="957181" y="2724232"/>
              <a:ext cx="5296601" cy="861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“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노년기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우울증은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치매의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위험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인자이기도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하며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, </a:t>
              </a:r>
            </a:p>
            <a:p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우울증을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앓은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적이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있는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노인은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그렇지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않은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노인에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비해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</a:p>
            <a:p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치매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발병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가능성이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2~3배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가량 높</a:t>
              </a:r>
              <a:r>
                <a:rPr lang="ko-KR" alt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다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“</a:t>
              </a:r>
              <a:endParaRPr sz="1600" dirty="0">
                <a:solidFill>
                  <a:srgbClr val="4242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12" name="Google Shape;212;g2568ebf055b_0_52"/>
            <p:cNvSpPr txBox="1"/>
            <p:nvPr/>
          </p:nvSpPr>
          <p:spPr>
            <a:xfrm>
              <a:off x="1763498" y="2232491"/>
              <a:ext cx="3822400" cy="43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노인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우울증과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치매의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관계</a:t>
              </a:r>
              <a:endParaRPr sz="2000" dirty="0">
                <a:solidFill>
                  <a:srgbClr val="424242"/>
                </a:solidFill>
                <a:highlight>
                  <a:srgbClr val="FFFFF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7" name="Google Shape;211;g2568ebf055b_0_52"/>
            <p:cNvSpPr txBox="1"/>
            <p:nvPr/>
          </p:nvSpPr>
          <p:spPr>
            <a:xfrm>
              <a:off x="1031332" y="5000498"/>
              <a:ext cx="4406053" cy="615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“</a:t>
              </a:r>
              <a:r>
                <a:rPr lang="ko-KR" alt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노인 우울증 환자는 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그렇지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않은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노인에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비해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</a:p>
            <a:p>
              <a:r>
                <a:rPr lang="ko-KR" alt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심근경색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발병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가능성이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5</a:t>
              </a:r>
              <a:r>
                <a:rPr lang="ko-KR" altLang="en-US" sz="1600" dirty="0">
                  <a:solidFill>
                    <a:srgbClr val="C00000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배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 높</a:t>
              </a:r>
              <a:r>
                <a:rPr lang="ko-KR" alt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다</a:t>
              </a:r>
              <a:r>
                <a:rPr lang="en-US" sz="16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algun Gothic"/>
                  <a:sym typeface="Malgun Gothic"/>
                </a:rPr>
                <a:t>“</a:t>
              </a:r>
              <a:endParaRPr sz="1600" dirty="0">
                <a:solidFill>
                  <a:srgbClr val="424242"/>
                </a:solidFill>
                <a:highlight>
                  <a:srgbClr val="FFFFFF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38" name="Google Shape;212;g2568ebf055b_0_52"/>
            <p:cNvSpPr txBox="1"/>
            <p:nvPr/>
          </p:nvSpPr>
          <p:spPr>
            <a:xfrm>
              <a:off x="1686750" y="4508614"/>
              <a:ext cx="3822400" cy="43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spAutoFit/>
            </a:bodyPr>
            <a:lstStyle/>
            <a:p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노인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우울증과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 </a:t>
              </a:r>
              <a:r>
                <a:rPr lang="ko-KR" alt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심근경색</a:t>
              </a:r>
              <a:r>
                <a:rPr lang="en-US" sz="2000" dirty="0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의 </a:t>
              </a:r>
              <a:r>
                <a:rPr lang="en-US" sz="2000" dirty="0" err="1">
                  <a:solidFill>
                    <a:srgbClr val="424242"/>
                  </a:solidFill>
                  <a:highlight>
                    <a:srgbClr val="FFFFFF"/>
                  </a:highlight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Malgun Gothic"/>
                  <a:sym typeface="Malgun Gothic"/>
                </a:rPr>
                <a:t>관계</a:t>
              </a:r>
              <a:endParaRPr sz="2000" dirty="0">
                <a:solidFill>
                  <a:srgbClr val="424242"/>
                </a:solidFill>
                <a:highlight>
                  <a:srgbClr val="FFFFFF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34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36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43462" r="-5854" b="42735"/>
          <a:stretch/>
        </p:blipFill>
        <p:spPr bwMode="auto">
          <a:xfrm>
            <a:off x="-682907" y="0"/>
            <a:ext cx="13588679" cy="11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-1" y="2"/>
            <a:ext cx="12192001" cy="112274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Google Shape;181;g22ea7a29efa_2_374"/>
          <p:cNvCxnSpPr/>
          <p:nvPr/>
        </p:nvCxnSpPr>
        <p:spPr>
          <a:xfrm flipH="1">
            <a:off x="9737189" y="1117819"/>
            <a:ext cx="1241872" cy="64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7" name="Google Shape;177;g22ea7a29efa_2_374"/>
          <p:cNvSpPr txBox="1"/>
          <p:nvPr/>
        </p:nvSpPr>
        <p:spPr>
          <a:xfrm>
            <a:off x="165141" y="309471"/>
            <a:ext cx="88674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우울 관리의 필요성</a:t>
            </a:r>
          </a:p>
        </p:txBody>
      </p:sp>
      <p:sp>
        <p:nvSpPr>
          <p:cNvPr id="58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9" name="Google Shape;177;g22ea7a29efa_2_374"/>
          <p:cNvSpPr txBox="1"/>
          <p:nvPr/>
        </p:nvSpPr>
        <p:spPr>
          <a:xfrm>
            <a:off x="203008" y="1285237"/>
            <a:ext cx="118168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우울은 질병 유발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자살 위험의 증가 등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사회적 문제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원인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5864941" y="2842136"/>
            <a:ext cx="4068371" cy="3458668"/>
            <a:chOff x="401886" y="2321718"/>
            <a:chExt cx="6621058" cy="3860762"/>
          </a:xfrm>
        </p:grpSpPr>
        <p:graphicFrame>
          <p:nvGraphicFramePr>
            <p:cNvPr id="61" name="차트 60"/>
            <p:cNvGraphicFramePr/>
            <p:nvPr>
              <p:extLst>
                <p:ext uri="{D42A27DB-BD31-4B8C-83A1-F6EECF244321}">
                  <p14:modId xmlns:p14="http://schemas.microsoft.com/office/powerpoint/2010/main" val="2758606770"/>
                </p:ext>
              </p:extLst>
            </p:nvPr>
          </p:nvGraphicFramePr>
          <p:xfrm>
            <a:off x="401886" y="2321718"/>
            <a:ext cx="4259484" cy="36594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2" name="TextBox 61"/>
            <p:cNvSpPr txBox="1"/>
            <p:nvPr/>
          </p:nvSpPr>
          <p:spPr>
            <a:xfrm>
              <a:off x="4522904" y="2850356"/>
              <a:ext cx="2500040" cy="51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DD524F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가족</a:t>
              </a:r>
              <a:r>
                <a:rPr kumimoji="0" lang="en-US" altLang="ko-KR" sz="1200" i="0" u="none" strike="noStrike" kern="1200" cap="none" spc="0" normalizeH="0" baseline="0" noProof="0" dirty="0">
                  <a:ln>
                    <a:noFill/>
                  </a:ln>
                  <a:solidFill>
                    <a:srgbClr val="DD524F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, </a:t>
              </a: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DD524F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친구와의 갈등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DD524F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DD524F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및 단절 외로움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522904" y="3889832"/>
              <a:ext cx="1833970" cy="3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경제적 어려움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63195" y="4843889"/>
              <a:ext cx="1399761" cy="3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건강문제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63195" y="5412530"/>
              <a:ext cx="2459749" cy="30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가까운 사람의 사망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63195" y="5667143"/>
              <a:ext cx="2145663" cy="515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배우자 가족의</a:t>
              </a: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건강문제</a:t>
              </a:r>
            </a:p>
          </p:txBody>
        </p:sp>
      </p:grpSp>
      <p:grpSp>
        <p:nvGrpSpPr>
          <p:cNvPr id="33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39" name="Google Shape;432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33;g2568ebf055b_7_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051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33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41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37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시행중인 제도</a:t>
              </a:r>
              <a:endParaRPr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51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52" name="Google Shape;432;g2568ebf055b_7_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433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177;g22ea7a29efa_2_374"/>
          <p:cNvSpPr txBox="1"/>
          <p:nvPr/>
        </p:nvSpPr>
        <p:spPr>
          <a:xfrm>
            <a:off x="305568" y="1326334"/>
            <a:ext cx="116324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노인 삶의 만족도 향상과 정신건강 증진을 위한 보건복지부의 다양한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노력</a:t>
            </a:r>
            <a:endParaRPr sz="2800" dirty="0">
              <a:solidFill>
                <a:schemeClr val="accent5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05568" y="2104232"/>
            <a:ext cx="9758673" cy="4337676"/>
            <a:chOff x="1271838" y="2215992"/>
            <a:chExt cx="9758673" cy="4337676"/>
          </a:xfrm>
        </p:grpSpPr>
        <p:grpSp>
          <p:nvGrpSpPr>
            <p:cNvPr id="16" name="그룹 15"/>
            <p:cNvGrpSpPr/>
            <p:nvPr/>
          </p:nvGrpSpPr>
          <p:grpSpPr>
            <a:xfrm>
              <a:off x="1271838" y="2215992"/>
              <a:ext cx="9758673" cy="4337676"/>
              <a:chOff x="1265997" y="2236312"/>
              <a:chExt cx="9758673" cy="4337676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1265997" y="2236312"/>
                <a:ext cx="9758673" cy="4337676"/>
                <a:chOff x="1444979" y="2006262"/>
                <a:chExt cx="9700855" cy="4455967"/>
              </a:xfrm>
            </p:grpSpPr>
            <p:sp>
              <p:nvSpPr>
                <p:cNvPr id="72" name="자유형 71"/>
                <p:cNvSpPr/>
                <p:nvPr/>
              </p:nvSpPr>
              <p:spPr>
                <a:xfrm rot="14564190">
                  <a:off x="4117601" y="3112367"/>
                  <a:ext cx="496874" cy="467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9179"/>
                      </a:moveTo>
                      <a:lnTo>
                        <a:pt x="640610" y="29179"/>
                      </a:lnTo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3" name="자유형 72"/>
                <p:cNvSpPr/>
                <p:nvPr/>
              </p:nvSpPr>
              <p:spPr>
                <a:xfrm rot="12000386">
                  <a:off x="3566312" y="3714028"/>
                  <a:ext cx="777710" cy="4659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9179"/>
                      </a:moveTo>
                      <a:lnTo>
                        <a:pt x="1139852" y="29179"/>
                      </a:lnTo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4" name="자유형 73"/>
                <p:cNvSpPr/>
                <p:nvPr/>
              </p:nvSpPr>
              <p:spPr>
                <a:xfrm rot="9436582">
                  <a:off x="3635000" y="4437841"/>
                  <a:ext cx="496874" cy="467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9179"/>
                      </a:moveTo>
                      <a:lnTo>
                        <a:pt x="640610" y="29179"/>
                      </a:lnTo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5" name="타원 74"/>
                <p:cNvSpPr/>
                <p:nvPr/>
              </p:nvSpPr>
              <p:spPr>
                <a:xfrm rot="12000386">
                  <a:off x="4024274" y="3229943"/>
                  <a:ext cx="1589187" cy="1642568"/>
                </a:xfrm>
                <a:prstGeom prst="ellipse">
                  <a:avLst/>
                </a:prstGeom>
                <a:solidFill>
                  <a:srgbClr val="002060"/>
                </a:solidFill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6" name="자유형 75"/>
                <p:cNvSpPr/>
                <p:nvPr/>
              </p:nvSpPr>
              <p:spPr>
                <a:xfrm rot="12000386">
                  <a:off x="3117531" y="4501704"/>
                  <a:ext cx="446582" cy="461582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77" name="자유형 76"/>
                <p:cNvSpPr/>
                <p:nvPr/>
              </p:nvSpPr>
              <p:spPr>
                <a:xfrm rot="12000386">
                  <a:off x="2540726" y="2902577"/>
                  <a:ext cx="953513" cy="985541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78" name="자유형 77"/>
                <p:cNvSpPr/>
                <p:nvPr/>
              </p:nvSpPr>
              <p:spPr>
                <a:xfrm rot="12000386">
                  <a:off x="3707562" y="2132515"/>
                  <a:ext cx="663864" cy="686162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79" name="자유형 78"/>
                <p:cNvSpPr/>
                <p:nvPr/>
              </p:nvSpPr>
              <p:spPr>
                <a:xfrm rot="1459550">
                  <a:off x="4053025" y="3190077"/>
                  <a:ext cx="1372326" cy="1441529"/>
                </a:xfrm>
                <a:custGeom>
                  <a:avLst/>
                  <a:gdLst>
                    <a:gd name="connsiteX0" fmla="*/ 1024453 w 1748850"/>
                    <a:gd name="connsiteY0" fmla="*/ 0 h 1748850"/>
                    <a:gd name="connsiteX1" fmla="*/ 1676101 w 1748850"/>
                    <a:gd name="connsiteY1" fmla="*/ 233935 h 1748850"/>
                    <a:gd name="connsiteX2" fmla="*/ 1748850 w 1748850"/>
                    <a:gd name="connsiteY2" fmla="*/ 300054 h 1748850"/>
                    <a:gd name="connsiteX3" fmla="*/ 300055 w 1748850"/>
                    <a:gd name="connsiteY3" fmla="*/ 1748850 h 1748850"/>
                    <a:gd name="connsiteX4" fmla="*/ 233935 w 1748850"/>
                    <a:gd name="connsiteY4" fmla="*/ 1676100 h 1748850"/>
                    <a:gd name="connsiteX5" fmla="*/ 0 w 1748850"/>
                    <a:gd name="connsiteY5" fmla="*/ 1024453 h 1748850"/>
                    <a:gd name="connsiteX6" fmla="*/ 1024453 w 1748850"/>
                    <a:gd name="connsiteY6" fmla="*/ 0 h 174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8850" h="1748850">
                      <a:moveTo>
                        <a:pt x="1024453" y="0"/>
                      </a:moveTo>
                      <a:cubicBezTo>
                        <a:pt x="1271986" y="0"/>
                        <a:pt x="1499015" y="87791"/>
                        <a:pt x="1676101" y="233935"/>
                      </a:cubicBezTo>
                      <a:lnTo>
                        <a:pt x="1748850" y="300054"/>
                      </a:lnTo>
                      <a:lnTo>
                        <a:pt x="300055" y="1748850"/>
                      </a:lnTo>
                      <a:lnTo>
                        <a:pt x="233935" y="1676100"/>
                      </a:lnTo>
                      <a:cubicBezTo>
                        <a:pt x="87791" y="1499015"/>
                        <a:pt x="0" y="1271986"/>
                        <a:pt x="0" y="1024453"/>
                      </a:cubicBezTo>
                      <a:cubicBezTo>
                        <a:pt x="0" y="458663"/>
                        <a:pt x="458663" y="0"/>
                        <a:pt x="1024453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 w="19050"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2" name="자유형 61"/>
                <p:cNvSpPr/>
                <p:nvPr/>
              </p:nvSpPr>
              <p:spPr>
                <a:xfrm rot="3764190">
                  <a:off x="6403235" y="4911105"/>
                  <a:ext cx="659285" cy="6162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9179"/>
                      </a:moveTo>
                      <a:lnTo>
                        <a:pt x="640610" y="29179"/>
                      </a:lnTo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4" name="자유형 63"/>
                <p:cNvSpPr/>
                <p:nvPr/>
              </p:nvSpPr>
              <p:spPr>
                <a:xfrm rot="1200386">
                  <a:off x="6759734" y="4119514"/>
                  <a:ext cx="1031915" cy="6136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29179"/>
                      </a:moveTo>
                      <a:lnTo>
                        <a:pt x="1139852" y="29179"/>
                      </a:lnTo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6" name="타원 65"/>
                <p:cNvSpPr/>
                <p:nvPr/>
              </p:nvSpPr>
              <p:spPr>
                <a:xfrm rot="1200386">
                  <a:off x="5075361" y="2651965"/>
                  <a:ext cx="2108636" cy="2163434"/>
                </a:xfrm>
                <a:prstGeom prst="ellipse">
                  <a:avLst/>
                </a:prstGeom>
                <a:solidFill>
                  <a:srgbClr val="002060"/>
                </a:solidFill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7" name="자유형 66"/>
                <p:cNvSpPr/>
                <p:nvPr/>
              </p:nvSpPr>
              <p:spPr>
                <a:xfrm rot="1200386">
                  <a:off x="8256704" y="2029848"/>
                  <a:ext cx="1265182" cy="1298061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68" name="자유형 67"/>
                <p:cNvSpPr/>
                <p:nvPr/>
              </p:nvSpPr>
              <p:spPr>
                <a:xfrm rot="1200386">
                  <a:off x="7852909" y="4265252"/>
                  <a:ext cx="348150" cy="357198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solidFill>
                  <a:srgbClr val="002060"/>
                </a:solidFill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69" name="자유형 68"/>
                <p:cNvSpPr/>
                <p:nvPr/>
              </p:nvSpPr>
              <p:spPr>
                <a:xfrm rot="1200386">
                  <a:off x="6535264" y="5164168"/>
                  <a:ext cx="1265182" cy="1298061"/>
                </a:xfrm>
                <a:custGeom>
                  <a:avLst/>
                  <a:gdLst>
                    <a:gd name="connsiteX0" fmla="*/ 0 w 1229344"/>
                    <a:gd name="connsiteY0" fmla="*/ 614672 h 1229344"/>
                    <a:gd name="connsiteX1" fmla="*/ 614672 w 1229344"/>
                    <a:gd name="connsiteY1" fmla="*/ 0 h 1229344"/>
                    <a:gd name="connsiteX2" fmla="*/ 1229344 w 1229344"/>
                    <a:gd name="connsiteY2" fmla="*/ 614672 h 1229344"/>
                    <a:gd name="connsiteX3" fmla="*/ 614672 w 1229344"/>
                    <a:gd name="connsiteY3" fmla="*/ 1229344 h 1229344"/>
                    <a:gd name="connsiteX4" fmla="*/ 0 w 1229344"/>
                    <a:gd name="connsiteY4" fmla="*/ 614672 h 1229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9344" h="1229344">
                      <a:moveTo>
                        <a:pt x="0" y="614672"/>
                      </a:moveTo>
                      <a:cubicBezTo>
                        <a:pt x="0" y="275198"/>
                        <a:pt x="275198" y="0"/>
                        <a:pt x="614672" y="0"/>
                      </a:cubicBezTo>
                      <a:cubicBezTo>
                        <a:pt x="954146" y="0"/>
                        <a:pt x="1229344" y="275198"/>
                        <a:pt x="1229344" y="614672"/>
                      </a:cubicBezTo>
                      <a:cubicBezTo>
                        <a:pt x="1229344" y="954146"/>
                        <a:pt x="954146" y="1229344"/>
                        <a:pt x="614672" y="1229344"/>
                      </a:cubicBezTo>
                      <a:cubicBezTo>
                        <a:pt x="275198" y="1229344"/>
                        <a:pt x="0" y="954146"/>
                        <a:pt x="0" y="614672"/>
                      </a:cubicBezTo>
                      <a:close/>
                    </a:path>
                  </a:pathLst>
                </a:custGeom>
                <a:noFill/>
                <a:ln w="190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92733" tIns="192733" rIns="192733" bIns="192733" numCol="1" spcCol="1270" anchor="ctr" anchorCtr="0">
                  <a:noAutofit/>
                </a:bodyPr>
                <a:lstStyle/>
                <a:p>
                  <a:pPr lvl="0" algn="ctr" defTabSz="889000" latinLnBrk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ko-KR" altLang="en-US" sz="2000" kern="1200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 rot="1386829">
                  <a:off x="5145457" y="2552650"/>
                  <a:ext cx="1820891" cy="1898645"/>
                </a:xfrm>
                <a:custGeom>
                  <a:avLst/>
                  <a:gdLst>
                    <a:gd name="connsiteX0" fmla="*/ 1024453 w 1748850"/>
                    <a:gd name="connsiteY0" fmla="*/ 0 h 1748850"/>
                    <a:gd name="connsiteX1" fmla="*/ 1676101 w 1748850"/>
                    <a:gd name="connsiteY1" fmla="*/ 233935 h 1748850"/>
                    <a:gd name="connsiteX2" fmla="*/ 1748850 w 1748850"/>
                    <a:gd name="connsiteY2" fmla="*/ 300054 h 1748850"/>
                    <a:gd name="connsiteX3" fmla="*/ 300055 w 1748850"/>
                    <a:gd name="connsiteY3" fmla="*/ 1748850 h 1748850"/>
                    <a:gd name="connsiteX4" fmla="*/ 233935 w 1748850"/>
                    <a:gd name="connsiteY4" fmla="*/ 1676100 h 1748850"/>
                    <a:gd name="connsiteX5" fmla="*/ 0 w 1748850"/>
                    <a:gd name="connsiteY5" fmla="*/ 1024453 h 1748850"/>
                    <a:gd name="connsiteX6" fmla="*/ 1024453 w 1748850"/>
                    <a:gd name="connsiteY6" fmla="*/ 0 h 174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48850" h="1748850">
                      <a:moveTo>
                        <a:pt x="1024453" y="0"/>
                      </a:moveTo>
                      <a:cubicBezTo>
                        <a:pt x="1271986" y="0"/>
                        <a:pt x="1499015" y="87791"/>
                        <a:pt x="1676101" y="233935"/>
                      </a:cubicBezTo>
                      <a:lnTo>
                        <a:pt x="1748850" y="300054"/>
                      </a:lnTo>
                      <a:lnTo>
                        <a:pt x="300055" y="1748850"/>
                      </a:lnTo>
                      <a:lnTo>
                        <a:pt x="233935" y="1676100"/>
                      </a:lnTo>
                      <a:cubicBezTo>
                        <a:pt x="87791" y="1499015"/>
                        <a:pt x="0" y="1271986"/>
                        <a:pt x="0" y="1024453"/>
                      </a:cubicBezTo>
                      <a:cubicBezTo>
                        <a:pt x="0" y="458663"/>
                        <a:pt x="458663" y="0"/>
                        <a:pt x="1024453" y="0"/>
                      </a:cubicBezTo>
                      <a:close/>
                    </a:path>
                  </a:pathLst>
                </a:custGeom>
                <a:solidFill>
                  <a:schemeClr val="bg1">
                    <a:alpha val="20000"/>
                  </a:schemeClr>
                </a:solidFill>
                <a:ln w="19050"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444979" y="2826795"/>
                  <a:ext cx="1361440" cy="379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 err="1">
                      <a:solidFill>
                        <a:schemeClr val="accent5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노노케어</a:t>
                  </a:r>
                  <a:endParaRPr lang="ko-KR" altLang="en-US" dirty="0">
                    <a:solidFill>
                      <a:schemeClr val="accent5">
                        <a:lumMod val="75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9459063" y="2006262"/>
                  <a:ext cx="1686771" cy="379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accent5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AI </a:t>
                  </a:r>
                  <a:r>
                    <a:rPr lang="ko-KR" altLang="en-US" dirty="0">
                      <a:solidFill>
                        <a:schemeClr val="accent5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돌봄 로봇</a:t>
                  </a: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7771342" y="5443866"/>
                  <a:ext cx="1984917" cy="379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chemeClr val="accent5">
                          <a:lumMod val="75000"/>
                        </a:schemeClr>
                      </a:solidFill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복지관 프로그램</a:t>
                  </a:r>
                </a:p>
              </p:txBody>
            </p:sp>
            <p:pic>
              <p:nvPicPr>
                <p:cNvPr id="82" name="Google Shape;433;g2568ebf055b_7_3"/>
                <p:cNvPicPr preferRelativeResize="0"/>
                <p:nvPr/>
              </p:nvPicPr>
              <p:blipFill rotWithShape="1">
                <a:blip r:embed="rId6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-2000"/>
                          </a14:imgEffect>
                        </a14:imgLayer>
                      </a14:imgProps>
                    </a:ext>
                  </a:extLst>
                </a:blip>
                <a:srcRect r="68347"/>
                <a:stretch/>
              </p:blipFill>
              <p:spPr>
                <a:xfrm>
                  <a:off x="4298370" y="3389357"/>
                  <a:ext cx="924193" cy="9632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4" name="Google Shape;433;g2568ebf055b_7_3"/>
                <p:cNvPicPr preferRelativeResize="0"/>
                <p:nvPr/>
              </p:nvPicPr>
              <p:blipFill rotWithShape="1">
                <a:blip r:embed="rId8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100000"/>
                          </a14:imgEffect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28157"/>
                <a:stretch/>
              </p:blipFill>
              <p:spPr>
                <a:xfrm>
                  <a:off x="5101873" y="3439381"/>
                  <a:ext cx="2048321" cy="9131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" name="타원 14"/>
              <p:cNvSpPr/>
              <p:nvPr/>
            </p:nvSpPr>
            <p:spPr>
              <a:xfrm>
                <a:off x="2659260" y="3335825"/>
                <a:ext cx="633632" cy="58205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Old 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8251" y="3265601"/>
                <a:ext cx="616896" cy="616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 descr="Chatbot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7778" y="2490481"/>
              <a:ext cx="745490" cy="745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ospital 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532" y="5567091"/>
              <a:ext cx="764284" cy="764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직선 연결선 19"/>
          <p:cNvCxnSpPr/>
          <p:nvPr/>
        </p:nvCxnSpPr>
        <p:spPr>
          <a:xfrm flipV="1">
            <a:off x="5994804" y="2868598"/>
            <a:ext cx="1170617" cy="511226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oogle Shape;181;g22ea7a29efa_2_374"/>
          <p:cNvCxnSpPr/>
          <p:nvPr/>
        </p:nvCxnSpPr>
        <p:spPr>
          <a:xfrm flipH="1">
            <a:off x="11072591" y="1117819"/>
            <a:ext cx="1028638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0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49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33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41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37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 우울 </a:t>
              </a:r>
              <a:r>
                <a:rPr lang="ko-KR" altLang="en-US" sz="3600" dirty="0" err="1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위험군</a:t>
              </a:r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복지 대상자 발굴 한계</a:t>
              </a:r>
              <a:endParaRPr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45" name="Google Shape;177;g22ea7a29efa_2_374"/>
          <p:cNvSpPr txBox="1"/>
          <p:nvPr/>
        </p:nvSpPr>
        <p:spPr>
          <a:xfrm>
            <a:off x="319712" y="1335907"/>
            <a:ext cx="118722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몸이 불편한 노인이 이용하기 어려운 직접 신청 방식으로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복지 사각지대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821897" y="2371684"/>
            <a:ext cx="4955294" cy="2661402"/>
            <a:chOff x="5247901" y="2185930"/>
            <a:chExt cx="4690765" cy="2661402"/>
          </a:xfrm>
        </p:grpSpPr>
        <p:sp>
          <p:nvSpPr>
            <p:cNvPr id="295" name="Google Shape;295;p14"/>
            <p:cNvSpPr txBox="1"/>
            <p:nvPr/>
          </p:nvSpPr>
          <p:spPr>
            <a:xfrm>
              <a:off x="6259151" y="2959099"/>
              <a:ext cx="2988190" cy="307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노인맞춤돌봄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‘</a:t>
              </a:r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특화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서비스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’</a:t>
              </a:r>
              <a:endParaRPr sz="14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296" name="Google Shape;29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55502" y="3408123"/>
              <a:ext cx="3978552" cy="22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4"/>
            <p:cNvSpPr txBox="1"/>
            <p:nvPr/>
          </p:nvSpPr>
          <p:spPr>
            <a:xfrm>
              <a:off x="5247901" y="3617791"/>
              <a:ext cx="4690765" cy="1229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대상</a:t>
              </a:r>
              <a:r>
                <a:rPr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: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사회적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고립과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우울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위험이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높은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취약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노인</a:t>
              </a:r>
              <a:endParaRPr 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목적</a:t>
              </a:r>
              <a:r>
                <a:rPr lang="en-US" altLang="ko-KR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: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고독사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및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자살예방을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목적으로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지원되는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서비스</a:t>
              </a:r>
              <a:endParaRPr 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방식</a:t>
              </a:r>
              <a:r>
                <a:rPr lang="en-US" altLang="ko-KR" sz="1600" dirty="0">
                  <a:solidFill>
                    <a:schemeClr val="dk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: 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노인 본인 또는 친족이 </a:t>
              </a:r>
              <a:r>
                <a:rPr lang="ko-KR" altLang="en-US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직접</a:t>
              </a:r>
              <a:r>
                <a:rPr lang="ko-KR" altLang="en-US" dirty="0">
                  <a:solidFill>
                    <a:srgbClr val="FF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ko-KR" alt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신청 접수</a:t>
              </a:r>
              <a:endParaRPr lang="ko-KR" altLang="en-US" sz="1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  <a:p>
              <a:pPr>
                <a:lnSpc>
                  <a:spcPct val="115000"/>
                </a:lnSpc>
              </a:pPr>
              <a:endParaRPr sz="1600" dirty="0">
                <a:solidFill>
                  <a:schemeClr val="accent5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313" name="Google Shape;31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49935" y="2812231"/>
              <a:ext cx="512090" cy="482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979767" y="2185930"/>
              <a:ext cx="3958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복지 서비스의 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‘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직접 신청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’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방식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60821" y="5573386"/>
            <a:ext cx="9003420" cy="990358"/>
            <a:chOff x="638501" y="1744474"/>
            <a:chExt cx="8006119" cy="27612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38501" y="1744474"/>
              <a:ext cx="8006119" cy="27612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Google Shape;308;p14"/>
            <p:cNvSpPr txBox="1"/>
            <p:nvPr/>
          </p:nvSpPr>
          <p:spPr>
            <a:xfrm>
              <a:off x="786600" y="1775571"/>
              <a:ext cx="6586247" cy="9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움직임이 자유롭지 못한 기능 제한 노인의 우울 증상은 </a:t>
              </a:r>
              <a:r>
                <a:rPr lang="ko-KR" altLang="en-US" sz="16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비제한</a:t>
              </a:r>
              <a:r>
                <a:rPr lang="ko-KR" altLang="en-US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노인 대비 </a:t>
              </a:r>
              <a:r>
                <a:rPr lang="en-US" altLang="ko-KR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4</a:t>
              </a:r>
              <a:r>
                <a:rPr lang="ko-KR" altLang="en-US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배</a:t>
              </a:r>
              <a:endParaRPr sz="2000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60821" y="2288646"/>
            <a:ext cx="4495027" cy="3263045"/>
            <a:chOff x="521043" y="2085037"/>
            <a:chExt cx="4495027" cy="3263045"/>
          </a:xfrm>
        </p:grpSpPr>
        <p:sp>
          <p:nvSpPr>
            <p:cNvPr id="47" name="TextBox 46"/>
            <p:cNvSpPr txBox="1"/>
            <p:nvPr/>
          </p:nvSpPr>
          <p:spPr>
            <a:xfrm>
              <a:off x="576148" y="2085037"/>
              <a:ext cx="4439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노인 신체 기능 제한 유무에 따른 우울 비교 </a:t>
              </a:r>
            </a:p>
          </p:txBody>
        </p:sp>
        <p:graphicFrame>
          <p:nvGraphicFramePr>
            <p:cNvPr id="63" name="차트 62"/>
            <p:cNvGraphicFramePr/>
            <p:nvPr>
              <p:extLst>
                <p:ext uri="{D42A27DB-BD31-4B8C-83A1-F6EECF244321}">
                  <p14:modId xmlns:p14="http://schemas.microsoft.com/office/powerpoint/2010/main" val="3737071511"/>
                </p:ext>
              </p:extLst>
            </p:nvPr>
          </p:nvGraphicFramePr>
          <p:xfrm>
            <a:off x="521043" y="2556145"/>
            <a:ext cx="4053870" cy="2791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51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52" name="Google Shape;432;g2568ebf055b_7_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433;g2568ebf055b_7_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08;p14"/>
          <p:cNvSpPr txBox="1"/>
          <p:nvPr/>
        </p:nvSpPr>
        <p:spPr>
          <a:xfrm>
            <a:off x="1227368" y="6113830"/>
            <a:ext cx="5209250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직접</a:t>
            </a:r>
            <a:r>
              <a:rPr 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도움을</a:t>
            </a:r>
            <a:r>
              <a:rPr 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구하는</a:t>
            </a:r>
            <a:r>
              <a:rPr 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성인</a:t>
            </a:r>
            <a:r>
              <a:rPr 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정신질환자는</a:t>
            </a:r>
            <a:r>
              <a:rPr 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rPr>
              <a:t> </a:t>
            </a:r>
            <a:r>
              <a:rPr 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oto Sans"/>
                <a:sym typeface="Noto Sans"/>
              </a:rPr>
              <a:t>단 10%</a:t>
            </a:r>
            <a:endParaRPr sz="2000" dirty="0">
              <a:ln w="3175">
                <a:solidFill>
                  <a:schemeClr val="bg1"/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Calibri"/>
              <a:sym typeface="Calibri"/>
            </a:endParaRPr>
          </a:p>
        </p:txBody>
      </p:sp>
      <p:cxnSp>
        <p:nvCxnSpPr>
          <p:cNvPr id="54" name="Google Shape;181;g22ea7a29efa_2_374"/>
          <p:cNvCxnSpPr/>
          <p:nvPr/>
        </p:nvCxnSpPr>
        <p:spPr>
          <a:xfrm flipH="1">
            <a:off x="11072591" y="1117819"/>
            <a:ext cx="1028638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56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130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개념, 남성, 서류, 사람, 계획, 연구, 생각, 희고 매끄러운 칠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89" b="2199"/>
          <a:stretch/>
        </p:blipFill>
        <p:spPr bwMode="auto">
          <a:xfrm flipH="1">
            <a:off x="-325121" y="3617860"/>
            <a:ext cx="4025783" cy="3697340"/>
          </a:xfrm>
          <a:prstGeom prst="rect">
            <a:avLst/>
          </a:prstGeom>
          <a:noFill/>
          <a:effectLst>
            <a:softEdge rad="889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-1" y="1437807"/>
            <a:ext cx="7246654" cy="5387703"/>
          </a:xfrm>
          <a:prstGeom prst="roundRect">
            <a:avLst>
              <a:gd name="adj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Google Shape;561;g22ea7a29efa_0_1324"/>
          <p:cNvSpPr/>
          <p:nvPr/>
        </p:nvSpPr>
        <p:spPr>
          <a:xfrm rot="10800000" flipH="1">
            <a:off x="9032717" y="497703"/>
            <a:ext cx="1130800" cy="4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100"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562;g22ea7a29efa_0_1324"/>
          <p:cNvGrpSpPr/>
          <p:nvPr/>
        </p:nvGrpSpPr>
        <p:grpSpPr>
          <a:xfrm>
            <a:off x="7757966" y="561281"/>
            <a:ext cx="4434162" cy="584735"/>
            <a:chOff x="7757966" y="746007"/>
            <a:chExt cx="4434162" cy="584735"/>
          </a:xfrm>
        </p:grpSpPr>
        <p:sp>
          <p:nvSpPr>
            <p:cNvPr id="39" name="Google Shape;563;g22ea7a29efa_0_1324"/>
            <p:cNvSpPr txBox="1"/>
            <p:nvPr/>
          </p:nvSpPr>
          <p:spPr>
            <a:xfrm>
              <a:off x="7757966" y="746007"/>
              <a:ext cx="13572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사업제안배경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4;g22ea7a29efa_0_1324"/>
            <p:cNvSpPr txBox="1"/>
            <p:nvPr/>
          </p:nvSpPr>
          <p:spPr>
            <a:xfrm>
              <a:off x="8978903" y="746007"/>
              <a:ext cx="12384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솔루션 소개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5;g22ea7a29efa_0_1324"/>
            <p:cNvSpPr txBox="1"/>
            <p:nvPr/>
          </p:nvSpPr>
          <p:spPr>
            <a:xfrm>
              <a:off x="10081019" y="746007"/>
              <a:ext cx="12201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경쟁사 분석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6;g22ea7a29efa_0_1324"/>
            <p:cNvSpPr txBox="1"/>
            <p:nvPr/>
          </p:nvSpPr>
          <p:spPr>
            <a:xfrm>
              <a:off x="11164928" y="746007"/>
              <a:ext cx="10272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기대효과</a:t>
              </a:r>
              <a:endPara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" name="Picture 2" descr="소유, 늙은, 오래 된 나이, 노인, 취약, 우려, 늙은 사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" t="43462" r="-5854" b="42735"/>
          <a:stretch/>
        </p:blipFill>
        <p:spPr bwMode="auto">
          <a:xfrm>
            <a:off x="-682907" y="0"/>
            <a:ext cx="13588679" cy="11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-1" y="2"/>
            <a:ext cx="12192001" cy="1122744"/>
          </a:xfrm>
          <a:prstGeom prst="rect">
            <a:avLst/>
          </a:prstGeom>
          <a:solidFill>
            <a:schemeClr val="accent3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77;g22ea7a29efa_2_374"/>
          <p:cNvSpPr txBox="1"/>
          <p:nvPr/>
        </p:nvSpPr>
        <p:spPr>
          <a:xfrm>
            <a:off x="165141" y="309471"/>
            <a:ext cx="9899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돌봄 및 관리 인력의 부족 한계</a:t>
            </a:r>
            <a:endParaRPr sz="36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3" name="Google Shape;177;g22ea7a29efa_2_374"/>
          <p:cNvSpPr txBox="1"/>
          <p:nvPr/>
        </p:nvSpPr>
        <p:spPr>
          <a:xfrm>
            <a:off x="434569" y="1286688"/>
            <a:ext cx="115833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대상에 비해 적은 지원인력으로 인한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 가중 상태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85420" y="2271523"/>
            <a:ext cx="5000528" cy="3713865"/>
            <a:chOff x="-191133" y="1965288"/>
            <a:chExt cx="5369804" cy="3713865"/>
          </a:xfrm>
        </p:grpSpPr>
        <p:sp>
          <p:nvSpPr>
            <p:cNvPr id="275" name="Google Shape;275;g2568ebf055b_10_4"/>
            <p:cNvSpPr txBox="1"/>
            <p:nvPr/>
          </p:nvSpPr>
          <p:spPr>
            <a:xfrm>
              <a:off x="-191133" y="1965288"/>
              <a:ext cx="5369804" cy="307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전담사회복지사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1명 당 </a:t>
              </a:r>
              <a:r>
                <a:rPr 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관리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Noto Sans"/>
                  <a:sym typeface="Noto Sans"/>
                </a:rPr>
                <a:t>노인</a:t>
              </a:r>
              <a:endParaRPr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graphicFrame>
          <p:nvGraphicFramePr>
            <p:cNvPr id="8" name="차트 7"/>
            <p:cNvGraphicFramePr/>
            <p:nvPr>
              <p:extLst>
                <p:ext uri="{D42A27DB-BD31-4B8C-83A1-F6EECF244321}">
                  <p14:modId xmlns:p14="http://schemas.microsoft.com/office/powerpoint/2010/main" val="1125457060"/>
                </p:ext>
              </p:extLst>
            </p:nvPr>
          </p:nvGraphicFramePr>
          <p:xfrm>
            <a:off x="738288" y="2333831"/>
            <a:ext cx="3510961" cy="33453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" name="그룹 2"/>
          <p:cNvGrpSpPr/>
          <p:nvPr/>
        </p:nvGrpSpPr>
        <p:grpSpPr>
          <a:xfrm>
            <a:off x="851206" y="2341708"/>
            <a:ext cx="6583271" cy="3263211"/>
            <a:chOff x="5060312" y="2567935"/>
            <a:chExt cx="6583271" cy="3263211"/>
          </a:xfrm>
        </p:grpSpPr>
        <p:sp>
          <p:nvSpPr>
            <p:cNvPr id="270" name="Google Shape;270;g2568ebf055b_10_4"/>
            <p:cNvSpPr txBox="1"/>
            <p:nvPr/>
          </p:nvSpPr>
          <p:spPr>
            <a:xfrm>
              <a:off x="5659592" y="2567935"/>
              <a:ext cx="3536800" cy="307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전담사회복지사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A씨의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en-US" sz="1600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인터뷰</a:t>
              </a:r>
              <a:r>
                <a:rPr 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中</a:t>
              </a:r>
              <a:endParaRPr sz="140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271" name="Google Shape;271;g2568ebf055b_10_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V="1">
              <a:off x="5377564" y="3097670"/>
              <a:ext cx="3360557" cy="45719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</p:spPr>
        </p:pic>
        <p:sp>
          <p:nvSpPr>
            <p:cNvPr id="272" name="Google Shape;272;g2568ebf055b_10_4"/>
            <p:cNvSpPr txBox="1"/>
            <p:nvPr/>
          </p:nvSpPr>
          <p:spPr>
            <a:xfrm>
              <a:off x="5060312" y="4538511"/>
              <a:ext cx="6583271" cy="1292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전담사회복지사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1명이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평균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16명의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생활지원사를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관리하고</a:t>
              </a:r>
              <a:endParaRPr 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  <a:p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16명의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생활지원사가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13~18명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정도의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이용자를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담당해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, </a:t>
              </a:r>
            </a:p>
            <a:p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전담사회복지사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1명이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담당하는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이용자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수는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</a:p>
            <a:p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300여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명에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이르는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것으로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나타났다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. </a:t>
              </a:r>
            </a:p>
            <a:p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결국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긴밀한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업무공유가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가능한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인력배치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구조가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아닌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셈이다</a:t>
              </a:r>
              <a:r>
                <a:rPr lang="en-US" sz="16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.</a:t>
              </a:r>
              <a:endParaRPr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60312" y="3447293"/>
              <a:ext cx="543301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“대상자 발굴</a:t>
              </a:r>
              <a:r>
                <a:rPr lang="en-US" altLang="ko-KR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, </a:t>
              </a:r>
              <a:r>
                <a:rPr lang="ko-KR" altLang="en-US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실태조사</a:t>
              </a:r>
              <a:r>
                <a:rPr lang="en-US" altLang="ko-KR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, </a:t>
              </a:r>
              <a:r>
                <a:rPr lang="ko-KR" altLang="en-US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서비스 계획 및 제공 등 </a:t>
              </a:r>
              <a:endParaRPr lang="en-US" altLang="ko-KR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  <a:p>
              <a:r>
                <a:rPr lang="ko-KR" altLang="en-US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해야 할 업무가 많다</a:t>
              </a:r>
              <a:r>
                <a:rPr lang="en-US" altLang="ko-KR" sz="2000" i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Noto Sans"/>
                  <a:sym typeface="Noto Sans"/>
                </a:rPr>
                <a:t>.”</a:t>
              </a:r>
              <a:endParaRPr lang="ko-KR" altLang="en-US" sz="2000" i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"/>
                <a:sym typeface="Noto Sans"/>
              </a:endParaRPr>
            </a:p>
          </p:txBody>
        </p:sp>
      </p:grpSp>
      <p:grpSp>
        <p:nvGrpSpPr>
          <p:cNvPr id="28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29" name="Google Shape;432;g2568ebf055b_7_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433;g2568ebf055b_7_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" name="Google Shape;181;g22ea7a29efa_2_374"/>
          <p:cNvCxnSpPr/>
          <p:nvPr/>
        </p:nvCxnSpPr>
        <p:spPr>
          <a:xfrm flipH="1">
            <a:off x="11072591" y="1117819"/>
            <a:ext cx="1028638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44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853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/>
          <p:cNvGrpSpPr/>
          <p:nvPr/>
        </p:nvGrpSpPr>
        <p:grpSpPr>
          <a:xfrm>
            <a:off x="-682907" y="0"/>
            <a:ext cx="13588679" cy="1146016"/>
            <a:chOff x="-682907" y="0"/>
            <a:chExt cx="13588679" cy="1146016"/>
          </a:xfrm>
        </p:grpSpPr>
        <p:sp>
          <p:nvSpPr>
            <p:cNvPr id="82" name="Google Shape;561;g22ea7a29efa_0_1324"/>
            <p:cNvSpPr/>
            <p:nvPr/>
          </p:nvSpPr>
          <p:spPr>
            <a:xfrm rot="10800000" flipH="1">
              <a:off x="9032717" y="497703"/>
              <a:ext cx="1130800" cy="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2100"/>
              </a:pP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562;g22ea7a29efa_0_1324"/>
            <p:cNvGrpSpPr/>
            <p:nvPr/>
          </p:nvGrpSpPr>
          <p:grpSpPr>
            <a:xfrm>
              <a:off x="7757966" y="561281"/>
              <a:ext cx="4434162" cy="584735"/>
              <a:chOff x="7757966" y="746007"/>
              <a:chExt cx="4434162" cy="584735"/>
            </a:xfrm>
          </p:grpSpPr>
          <p:sp>
            <p:nvSpPr>
              <p:cNvPr id="90" name="Google Shape;563;g22ea7a29efa_0_1324"/>
              <p:cNvSpPr txBox="1"/>
              <p:nvPr/>
            </p:nvSpPr>
            <p:spPr>
              <a:xfrm>
                <a:off x="7757966" y="746007"/>
                <a:ext cx="13572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사업제안배경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564;g22ea7a29efa_0_1324"/>
              <p:cNvSpPr txBox="1"/>
              <p:nvPr/>
            </p:nvSpPr>
            <p:spPr>
              <a:xfrm>
                <a:off x="8978903" y="746007"/>
                <a:ext cx="1238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솔루션 소개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565;g22ea7a29efa_0_1324"/>
              <p:cNvSpPr txBox="1"/>
              <p:nvPr/>
            </p:nvSpPr>
            <p:spPr>
              <a:xfrm>
                <a:off x="10081019" y="746007"/>
                <a:ext cx="12201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경쟁사 분석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566;g22ea7a29efa_0_1324"/>
              <p:cNvSpPr txBox="1"/>
              <p:nvPr/>
            </p:nvSpPr>
            <p:spPr>
              <a:xfrm>
                <a:off x="11164928" y="746007"/>
                <a:ext cx="1027200" cy="338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기대효과</a:t>
                </a:r>
                <a:endParaRPr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-682907" y="0"/>
              <a:ext cx="13588679" cy="1122746"/>
              <a:chOff x="-682907" y="0"/>
              <a:chExt cx="13588679" cy="1122746"/>
            </a:xfrm>
          </p:grpSpPr>
          <p:pic>
            <p:nvPicPr>
              <p:cNvPr id="86" name="Picture 2" descr="소유, 늙은, 오래 된 나이, 노인, 취약, 우려, 늙은 사람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602" t="43462" r="-5854" b="42735"/>
              <a:stretch/>
            </p:blipFill>
            <p:spPr bwMode="auto">
              <a:xfrm>
                <a:off x="-682907" y="0"/>
                <a:ext cx="13588679" cy="1122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직사각형 86"/>
              <p:cNvSpPr/>
              <p:nvPr/>
            </p:nvSpPr>
            <p:spPr>
              <a:xfrm>
                <a:off x="-1" y="2"/>
                <a:ext cx="12192001" cy="112274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Google Shape;177;g22ea7a29efa_2_374"/>
            <p:cNvSpPr txBox="1"/>
            <p:nvPr/>
          </p:nvSpPr>
          <p:spPr>
            <a:xfrm>
              <a:off x="165141" y="309471"/>
              <a:ext cx="9899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3600" dirty="0">
                  <a:solidFill>
                    <a:srgbClr val="00206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정부 지원 사업 홍보 수단의 한계</a:t>
              </a:r>
              <a:endParaRPr sz="36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4" name="Google Shape;177;g22ea7a29efa_2_374"/>
          <p:cNvSpPr txBox="1"/>
          <p:nvPr/>
        </p:nvSpPr>
        <p:spPr>
          <a:xfrm>
            <a:off x="277356" y="1271748"/>
            <a:ext cx="114966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홍보 수단의 낮은 영향력으로 노인들의 </a:t>
            </a:r>
            <a:r>
              <a:rPr lang="ko-KR" altLang="en-US" sz="28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정보 접근성 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제한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07364" y="6558917"/>
            <a:ext cx="6918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노인의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정보접근성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 강화 방안 연구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: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서울노인의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연령집단별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,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정보종류별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 </a:t>
            </a:r>
            <a:r>
              <a:rPr lang="ko-KR" altLang="en-US" sz="1000" dirty="0" err="1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정보매체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</a:rPr>
              <a:t> 네트워크 분석을 중심으로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6979" y="1899580"/>
            <a:ext cx="4986814" cy="4010425"/>
            <a:chOff x="-6909707" y="1887670"/>
            <a:chExt cx="5821999" cy="4498719"/>
          </a:xfrm>
        </p:grpSpPr>
        <p:graphicFrame>
          <p:nvGraphicFramePr>
            <p:cNvPr id="22" name="차트 21"/>
            <p:cNvGraphicFramePr/>
            <p:nvPr>
              <p:extLst>
                <p:ext uri="{D42A27DB-BD31-4B8C-83A1-F6EECF244321}">
                  <p14:modId xmlns:p14="http://schemas.microsoft.com/office/powerpoint/2010/main" val="3201407868"/>
                </p:ext>
              </p:extLst>
            </p:nvPr>
          </p:nvGraphicFramePr>
          <p:xfrm>
            <a:off x="-6909707" y="2448949"/>
            <a:ext cx="5821999" cy="3937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0" name="Google Shape;325;g22ea7a29efa_2_209"/>
            <p:cNvSpPr/>
            <p:nvPr/>
          </p:nvSpPr>
          <p:spPr>
            <a:xfrm>
              <a:off x="-6226797" y="1887670"/>
              <a:ext cx="3651225" cy="5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노인복지관 </a:t>
              </a:r>
              <a:r>
                <a:rPr lang="ko-KR" alt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미이용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Arial"/>
                  <a:sym typeface="Arial"/>
                </a:rPr>
                <a:t> 이유</a:t>
              </a:r>
              <a:endParaRPr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endParaRPr>
            </a:p>
          </p:txBody>
        </p:sp>
      </p:grpSp>
      <p:sp>
        <p:nvSpPr>
          <p:cNvPr id="325" name="Google Shape;325;g22ea7a29efa_2_209"/>
          <p:cNvSpPr/>
          <p:nvPr/>
        </p:nvSpPr>
        <p:spPr>
          <a:xfrm>
            <a:off x="4992052" y="1865317"/>
            <a:ext cx="3651225" cy="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노인 대상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정보 매체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영향력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순위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grpSp>
        <p:nvGrpSpPr>
          <p:cNvPr id="33" name="Google Shape;431;g2568ebf055b_7_3"/>
          <p:cNvGrpSpPr/>
          <p:nvPr/>
        </p:nvGrpSpPr>
        <p:grpSpPr>
          <a:xfrm>
            <a:off x="10344119" y="51437"/>
            <a:ext cx="1782205" cy="445075"/>
            <a:chOff x="9924709" y="6247505"/>
            <a:chExt cx="2157286" cy="538745"/>
          </a:xfrm>
        </p:grpSpPr>
        <p:pic>
          <p:nvPicPr>
            <p:cNvPr id="36" name="Google Shape;432;g2568ebf055b_7_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24709" y="6369481"/>
              <a:ext cx="408030" cy="332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433;g2568ebf055b_7_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8925" y="6247505"/>
              <a:ext cx="1633070" cy="53874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" name="Google Shape;181;g22ea7a29efa_2_374"/>
          <p:cNvCxnSpPr/>
          <p:nvPr/>
        </p:nvCxnSpPr>
        <p:spPr>
          <a:xfrm flipH="1">
            <a:off x="11072591" y="1117819"/>
            <a:ext cx="1028638" cy="0"/>
          </a:xfrm>
          <a:prstGeom prst="straightConnector1">
            <a:avLst/>
          </a:prstGeom>
          <a:noFill/>
          <a:ln w="412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130;g22ea7a29efa_2_3"/>
          <p:cNvSpPr txBox="1"/>
          <p:nvPr/>
        </p:nvSpPr>
        <p:spPr>
          <a:xfrm>
            <a:off x="9679977" y="651032"/>
            <a:ext cx="134557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rPr>
              <a:t>사업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</a:t>
            </a:r>
            <a:r>
              <a:rPr 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배</a:t>
            </a:r>
            <a:r>
              <a:rPr lang="ko-KR" altLang="en-US" sz="1400" dirty="0">
                <a:solidFill>
                  <a:srgbClr val="00206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</a:t>
            </a:r>
            <a:endParaRPr sz="1400" dirty="0">
              <a:solidFill>
                <a:srgbClr val="00206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41" name="Google Shape;130;g22ea7a29efa_2_3"/>
          <p:cNvSpPr txBox="1"/>
          <p:nvPr/>
        </p:nvSpPr>
        <p:spPr>
          <a:xfrm>
            <a:off x="10979061" y="651032"/>
            <a:ext cx="121569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0206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/>
                <a:sym typeface="Arial"/>
              </a:rPr>
              <a:t>제도적 한계</a:t>
            </a:r>
            <a:endParaRPr sz="1400" dirty="0">
              <a:solidFill>
                <a:srgbClr val="00206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/>
              <a:sym typeface="Arial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995349" y="1843496"/>
            <a:ext cx="3651225" cy="3994667"/>
            <a:chOff x="5231019" y="1970938"/>
            <a:chExt cx="3651225" cy="3994667"/>
          </a:xfrm>
        </p:grpSpPr>
        <p:grpSp>
          <p:nvGrpSpPr>
            <p:cNvPr id="43" name="그룹 42"/>
            <p:cNvGrpSpPr/>
            <p:nvPr/>
          </p:nvGrpSpPr>
          <p:grpSpPr>
            <a:xfrm>
              <a:off x="5446485" y="2899123"/>
              <a:ext cx="3323528" cy="3066482"/>
              <a:chOff x="3265637" y="856872"/>
              <a:chExt cx="3323528" cy="3066482"/>
            </a:xfrm>
          </p:grpSpPr>
          <p:pic>
            <p:nvPicPr>
              <p:cNvPr id="51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46" t="61573" r="9956"/>
              <a:stretch/>
            </p:blipFill>
            <p:spPr bwMode="auto">
              <a:xfrm>
                <a:off x="3265637" y="2745008"/>
                <a:ext cx="3323528" cy="1178346"/>
              </a:xfrm>
              <a:prstGeom prst="rect">
                <a:avLst/>
              </a:prstGeom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92" r="36534"/>
              <a:stretch/>
            </p:blipFill>
            <p:spPr bwMode="auto">
              <a:xfrm>
                <a:off x="4200144" y="856872"/>
                <a:ext cx="1351280" cy="3066482"/>
              </a:xfrm>
              <a:prstGeom prst="rect">
                <a:avLst/>
              </a:prstGeom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19" t="20444" r="14694" b="38803"/>
              <a:stretch/>
            </p:blipFill>
            <p:spPr bwMode="auto">
              <a:xfrm>
                <a:off x="3457636" y="1776833"/>
                <a:ext cx="770507" cy="1192103"/>
              </a:xfrm>
              <a:prstGeom prst="rect">
                <a:avLst/>
              </a:prstGeom>
              <a:effectLst>
                <a:softEdge rad="0"/>
              </a:effectLst>
              <a:scene3d>
                <a:camera prst="orthographicFront">
                  <a:rot lat="0" lon="0" rev="6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https://media.istockphoto.com/id/1249826396/ko/%EC%82%AC%EC%A7%84/%EC%88%AB%EC%9E%90%EB%A1%9C-%EC%9A%B0%EC%8A%B9%EC%9E%90-%EC%8B%9C%EC%83%81%EB%8C%80.jpg?b=1&amp;s=612x612&amp;w=0&amp;k=20&amp;c=EXRSAbEaMrVABw9Wt_4IETIBwdrXsrnlxbAIl0cRsYE=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205" t="31656" r="69952" b="31070"/>
              <a:stretch/>
            </p:blipFill>
            <p:spPr bwMode="auto">
              <a:xfrm>
                <a:off x="5516644" y="1529208"/>
                <a:ext cx="839971" cy="1227230"/>
              </a:xfrm>
              <a:prstGeom prst="rect">
                <a:avLst/>
              </a:prstGeom>
              <a:effectLst>
                <a:softEdge rad="0"/>
              </a:effectLst>
              <a:scene3d>
                <a:camera prst="orthographicFront">
                  <a:rot lat="0" lon="0" rev="12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그룹 43"/>
            <p:cNvGrpSpPr/>
            <p:nvPr/>
          </p:nvGrpSpPr>
          <p:grpSpPr>
            <a:xfrm>
              <a:off x="5231019" y="1970938"/>
              <a:ext cx="3651225" cy="1873579"/>
              <a:chOff x="6068020" y="1803320"/>
              <a:chExt cx="3651225" cy="1873579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6585262" y="2461647"/>
                <a:ext cx="3003263" cy="1215252"/>
                <a:chOff x="1055632" y="3377633"/>
                <a:chExt cx="3003263" cy="1215252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991753" y="4046326"/>
                  <a:ext cx="106714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공공기관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055632" y="4254331"/>
                  <a:ext cx="78477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bg2">
                          <a:lumMod val="50000"/>
                        </a:schemeClr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지인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059113" y="3377633"/>
                  <a:ext cx="55395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rgbClr val="C00000"/>
                      </a:solidFill>
                      <a:latin typeface="Y 너만을 비춤체" panose="020B0600000101010101" pitchFamily="50" charset="-127"/>
                      <a:ea typeface="Y 너만을 비춤체" panose="020B0600000101010101" pitchFamily="50" charset="-127"/>
                    </a:rPr>
                    <a:t>TV</a:t>
                  </a:r>
                  <a:endParaRPr lang="ko-KR" altLang="en-US" sz="2000" b="1" dirty="0">
                    <a:solidFill>
                      <a:srgbClr val="C00000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endParaRPr>
                </a:p>
              </p:txBody>
            </p:sp>
          </p:grpSp>
          <p:sp>
            <p:nvSpPr>
              <p:cNvPr id="46" name="Google Shape;325;g22ea7a29efa_2_209"/>
              <p:cNvSpPr/>
              <p:nvPr/>
            </p:nvSpPr>
            <p:spPr>
              <a:xfrm>
                <a:off x="6068020" y="1803320"/>
                <a:ext cx="3651225" cy="5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8817205" y="3300193"/>
            <a:ext cx="1526914" cy="1719023"/>
            <a:chOff x="3880430" y="3239476"/>
            <a:chExt cx="1526914" cy="1719023"/>
          </a:xfrm>
        </p:grpSpPr>
        <p:grpSp>
          <p:nvGrpSpPr>
            <p:cNvPr id="56" name="그룹 55"/>
            <p:cNvGrpSpPr/>
            <p:nvPr/>
          </p:nvGrpSpPr>
          <p:grpSpPr>
            <a:xfrm>
              <a:off x="3880430" y="3239476"/>
              <a:ext cx="1526914" cy="1719023"/>
              <a:chOff x="689359" y="3748760"/>
              <a:chExt cx="2076006" cy="1952964"/>
            </a:xfrm>
          </p:grpSpPr>
          <p:sp>
            <p:nvSpPr>
              <p:cNvPr id="58" name="모서리가 둥근 직사각형 57"/>
              <p:cNvSpPr/>
              <p:nvPr/>
            </p:nvSpPr>
            <p:spPr>
              <a:xfrm>
                <a:off x="689359" y="3748760"/>
                <a:ext cx="2076006" cy="1952964"/>
              </a:xfrm>
              <a:prstGeom prst="roundRect">
                <a:avLst>
                  <a:gd name="adj" fmla="val 11315"/>
                </a:avLst>
              </a:prstGeom>
              <a:noFill/>
              <a:ln>
                <a:solidFill>
                  <a:schemeClr val="accent3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850863" y="4455747"/>
                <a:ext cx="1914502" cy="982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홍보물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홈페이지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캠페인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endParaRPr>
              </a:p>
              <a:p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rPr>
                  <a:t>프로그램 시연</a:t>
                </a: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3893563" y="3388881"/>
              <a:ext cx="13965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rPr>
                <a:t>기존의 홍보수단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 너만을 비춤체" panose="020B0600000101010101" pitchFamily="50" charset="-127"/>
                <a:ea typeface="Y 너만을 비춤체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3368" y="5400972"/>
            <a:ext cx="7670266" cy="998286"/>
            <a:chOff x="2399801" y="4931940"/>
            <a:chExt cx="8522561" cy="99828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399801" y="4931940"/>
              <a:ext cx="7549066" cy="86535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Google Shape;397;g22ea7a29efa_2_209"/>
            <p:cNvSpPr/>
            <p:nvPr/>
          </p:nvSpPr>
          <p:spPr>
            <a:xfrm>
              <a:off x="2899036" y="5069025"/>
              <a:ext cx="8023326" cy="861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현재 정부 지원 사업 정보는 공공기관을 통해서만 제공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Arial"/>
                  <a:sym typeface="Arial"/>
                </a:rPr>
                <a:t>공공기관이 사용중인 홍보 수단은 노인들에 영향력이 낮음 </a:t>
              </a:r>
            </a:p>
            <a:p>
              <a:endPara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2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1837</Words>
  <Application>Microsoft Office PowerPoint</Application>
  <PresentationFormat>와이드스크린</PresentationFormat>
  <Paragraphs>538</Paragraphs>
  <Slides>35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Y 너만을 비춤체</vt:lpstr>
      <vt:lpstr>Y 너만을 비춤체OTF</vt:lpstr>
      <vt:lpstr>맑은 고딕</vt:lpstr>
      <vt:lpstr>맑은 고딕</vt:lpstr>
      <vt:lpstr>에스코어 드림 5 Medium</vt:lpstr>
      <vt:lpstr>에스코어 드림 6 Bold</vt:lpstr>
      <vt:lpstr>에스코어 드림 7 ExtraBold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이민혁</cp:lastModifiedBy>
  <cp:revision>52</cp:revision>
  <dcterms:created xsi:type="dcterms:W3CDTF">2023-07-04T14:43:13Z</dcterms:created>
  <dcterms:modified xsi:type="dcterms:W3CDTF">2023-08-04T02:02:20Z</dcterms:modified>
</cp:coreProperties>
</file>